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xlsx" ContentType="application/vnd.openxmlformats-officedocument.spreadsheetml.sheet"/>
  <Default Extension="bin"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1a.xml" ContentType="application/vnd.openxmlformats-officedocument.presentationml.slide+xml"/>
  <Override PartName="/ppt/slides/slide1b.xml" ContentType="application/vnd.openxmlformats-officedocument.presentationml.slide+xml"/>
  <Override PartName="/ppt/slides/slide1c.xml" ContentType="application/vnd.openxmlformats-officedocument.presentationml.slide+xml"/>
  <Override PartName="/ppt/tableStyles.xml" ContentType="application/vnd.openxmlformats-officedocument.presentationml.tableStyles+xml"/>
  <Override PartName="/ppt/slides/charts/chart25.xml" ContentType="application/vnd.openxmlformats-officedocument.drawingml.chart+xml"/>
  <Override PartName="/ppt/slides/charts/chart24.xml" ContentType="application/vnd.openxmlformats-officedocument.drawingml.chart+xml"/>
  <Override PartName="/ppt/slides/charts/chart2a.xml" ContentType="application/vnd.openxmlformats-officedocument.drawingml.chart+xml"/>
  <Override PartName="/ppt/slides/charts/chart29.xml" ContentType="application/vnd.openxmlformats-officedocument.drawingml.chart+xml"/>
  <Override PartName="/ppt/slides/charts/chart28.xml" ContentType="application/vnd.openxmlformats-officedocument.drawingml.chart+xml"/>
  <Override PartName="/ppt/slides/charts/chart2c.xml" ContentType="application/vnd.openxmlformats-officedocument.drawingml.chart+xml"/>
  <Override PartName="/ppt/slides/charts/chart36.xml" ContentType="application/vnd.openxmlformats-officedocument.drawingml.chart+xml"/>
  <Override PartName="/ppt/media/image4.bin" ContentType="image/x-emf"/>
  <Override PartName="/ppt/media/image3.bin" ContentType="image/x-emf"/>
  <Override PartName="/ppt/slides/charts/chart35.xml" ContentType="application/vnd.openxmlformats-officedocument.drawingml.chart+xml"/>
  <Override PartName="/ppt/slides/charts/chart34.xml" ContentType="application/vnd.openxmlformats-officedocument.drawingml.chart+xml"/>
  <Override PartName="/ppt/slides/charts/chart33.xml" ContentType="application/vnd.openxmlformats-officedocument.drawingml.chart+xml"/>
  <Override PartName="/ppt/slides/charts/chart32.xml" ContentType="application/vnd.openxmlformats-officedocument.drawingml.chart+xml"/>
  <Override PartName="/ppt/slides/charts/chart44.xml" ContentType="application/vnd.openxmlformats-officedocument.drawingml.chart+xml"/>
  <Override PartName="/ppt/slides/charts/chart3b.xml" ContentType="application/vnd.openxmlformats-officedocument.drawingml.chart+xml"/>
  <Override PartName="/ppt/slides/charts/chart3a.xml" ContentType="application/vnd.openxmlformats-officedocument.drawingml.chart+xml"/>
  <Override PartName="/ppt/slides/charts/chart39.xml" ContentType="application/vnd.openxmlformats-officedocument.drawingml.chart+xml"/>
  <Override PartName="/ppt/slides/charts/chart38.xml" ContentType="application/vnd.openxmlformats-officedocument.drawingml.chart+xml"/>
  <Override PartName="/ppt/slides/charts/chart43.xml" ContentType="application/vnd.openxmlformats-officedocument.drawingml.chart+xml"/>
  <Override PartName="/ppt/slides/charts/chart3d.xml" ContentType="application/vnd.openxmlformats-officedocument.drawingml.chart+xml"/>
  <Override PartName="/ppt/slides/charts/chart3e.xml" ContentType="application/vnd.openxmlformats-officedocument.drawingml.chart+xml"/>
  <Override PartName="/ppt/theme/theme1.xml" ContentType="application/vnd.openxmlformats-officedocument.theme+xml"/>
  <Override PartName="/ppt/slideLayouts/slideLayout1.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Masters/theme/theme2.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media/image2.bin" ContentType="image/png"/>
  <Override PartName="/ppt/slides/slidef.xml" ContentType="application/vnd.openxmlformats-officedocument.presentationml.slide+xml"/>
  <Override PartName="/ppt/slides/charts/chart1e.xml" ContentType="application/vnd.openxmlformats-officedocument.drawingml.chart+xml"/>
  <Override PartName="/ppt/slides/charts/chart26.xml" ContentType="application/vnd.openxmlformats-officedocument.drawingml.chart+xml"/>
  <Override PartName="/ppt/slides/charts/chart20.xml" ContentType="application/vnd.openxmlformats-officedocument.drawingml.chart+xml"/>
  <Override PartName="/ppt/slides/charts/chart21.xml" ContentType="application/vnd.openxmlformats-officedocument.drawingml.chart+xml"/>
  <Override PartName="/ppt/slides/charts/chart22.xml" ContentType="application/vnd.openxmlformats-officedocument.drawingml.chart+xml"/>
  <Override PartName="/ppt/slides/charts/chart2d.xml" ContentType="application/vnd.openxmlformats-officedocument.drawingml.chart+xml"/>
  <Override PartName="/ppt/slides/charts/chart2e.xml" ContentType="application/vnd.openxmlformats-officedocument.drawingml.chart+xml"/>
  <Override PartName="/ppt/slides/charts/chart2f.xml" ContentType="application/vnd.openxmlformats-officedocument.drawingml.chart+xml"/>
  <Override PartName="/ppt/slides/charts/chart30.xml" ContentType="application/vnd.openxmlformats-officedocument.drawingml.chart+xml"/>
  <Override PartName="/ppt/slides/charts/chart45.xml" ContentType="application/vnd.openxmlformats-officedocument.drawingml.chart+xml"/>
</Types>
</file>

<file path=_rels/.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3" Type="http://schemas.openxmlformats.org/package/2006/relationships/metadata/core-properties" Target="docProps/core.xml"/>
	<Relationship Id="rId1" Type="http://schemas.openxmlformats.org/officeDocument/2006/relationships/officeDocument" Target="ppt/presentation.xml"/>
</Relationships>
</file>

<file path=ppt/presentation.xml><?xml version="1.0" encoding="utf-8"?>
<p:presentation xmlns="http://schemas.openxmlformats.org/presentationml/2006/main" xmlns:a="http://schemas.openxmlformats.org/drawingml/2006/main" xmlns:adp="http://whatever" xmlns:p="http://schemas.openxmlformats.org/presentationml/2006/main" xmlns:r="http://schemas.openxmlformats.org/officeDocument/2006/relationships" xmlns:xs="http://www.w3.org/2001/XMLSchema" saveSubsetFonts="1">
  <p:sldMasterIdLst>
    <p:sldMasterId id="2147483648" r:id="rId1"/>
    <p:sldMasterId id="2147483650" r:id="Rd5f37b4f491b428f"/>
  </p:sldMasterIdLst>
  <p:sldIdLst>
    <p:sldId id="270" r:id="R2149bfe2e4c84831"/>
    <p:sldId id="271" r:id="R77e48d9ee02d40f2"/>
    <p:sldId id="272" r:id="R3126c5cebc7f45ad"/>
    <p:sldId id="273" r:id="R1a1ef377ccf045e1"/>
    <p:sldId id="274" r:id="Reab4d99cf58841d9"/>
    <p:sldId id="275" r:id="R9024dc21faf340b7"/>
    <p:sldId id="276" r:id="R10969227d3674686"/>
    <p:sldId id="277" r:id="R14472762d85046a9"/>
    <p:sldId id="278" r:id="R0e09fd753a2945e2"/>
    <p:sldId id="279" r:id="Rf470d786870148b0"/>
    <p:sldId id="280" r:id="R0486d6228460459e"/>
    <p:sldId id="281" r:id="Rd23d288e262a481f"/>
    <p:sldId id="282" r:id="R5475254555744cab"/>
    <p:sldId id="283" r:id="Ra57363c6ea144717"/>
  </p:sldIdLst>
  <p:sldSz cx="9906000" cy="6858000" type="A4"/>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tableStyles.xml><?xml version="1.0" encoding="utf-8"?>
<a:tblStyleLst xmlns:a="http://schemas.openxmlformats.org/drawingml/2006/main" def="{6E25E649-3F16-4E02-A733-19D2CDBF48F0}">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_rels/presentation.xml.rels>&#65279;<?xml version="1.0" encoding="utf-8"?><Relationships xmlns="http://schemas.openxmlformats.org/package/2006/relationships"><Relationship Type="http://schemas.openxmlformats.org/officeDocument/2006/relationships/slideMaster" Target="slideMasters/slideMaster1.xml" Id="rId1" /><Relationship Type="http://schemas.openxmlformats.org/officeDocument/2006/relationships/slideMaster" Target="/ppt/slideMasters/slideMaster2.xml" Id="Rd5f37b4f491b428f" /><Relationship Type="http://schemas.openxmlformats.org/officeDocument/2006/relationships/theme" Target="/ppt/slideMasters/theme/theme2.xml" Id="R6a744bd8cb56403e" /><Relationship Type="http://schemas.openxmlformats.org/officeDocument/2006/relationships/slide" Target="/ppt/slides/slidef.xml" Id="R2149bfe2e4c84831" /><Relationship Type="http://schemas.openxmlformats.org/officeDocument/2006/relationships/slide" Target="/ppt/slides/slide10.xml" Id="R77e48d9ee02d40f2" /><Relationship Type="http://schemas.openxmlformats.org/officeDocument/2006/relationships/slide" Target="/ppt/slides/slide11.xml" Id="R3126c5cebc7f45ad" /><Relationship Type="http://schemas.openxmlformats.org/officeDocument/2006/relationships/slide" Target="/ppt/slides/slide12.xml" Id="R1a1ef377ccf045e1" /><Relationship Type="http://schemas.openxmlformats.org/officeDocument/2006/relationships/tableStyles" Target="/ppt/tableStyles.xml" Id="R1abc0f3ede2842de" /><Relationship Type="http://schemas.openxmlformats.org/officeDocument/2006/relationships/slide" Target="/ppt/slides/slide13.xml" Id="Reab4d99cf58841d9" /><Relationship Type="http://schemas.openxmlformats.org/officeDocument/2006/relationships/slide" Target="/ppt/slides/slide14.xml" Id="R9024dc21faf340b7" /><Relationship Type="http://schemas.openxmlformats.org/officeDocument/2006/relationships/slide" Target="/ppt/slides/slide15.xml" Id="R10969227d3674686" /><Relationship Type="http://schemas.openxmlformats.org/officeDocument/2006/relationships/slide" Target="/ppt/slides/slide16.xml" Id="R14472762d85046a9" /><Relationship Type="http://schemas.openxmlformats.org/officeDocument/2006/relationships/slide" Target="/ppt/slides/slide17.xml" Id="R0e09fd753a2945e2" /><Relationship Type="http://schemas.openxmlformats.org/officeDocument/2006/relationships/slide" Target="/ppt/slides/slide18.xml" Id="Rf470d786870148b0" /><Relationship Type="http://schemas.openxmlformats.org/officeDocument/2006/relationships/slide" Target="/ppt/slides/slide19.xml" Id="R0486d6228460459e" /><Relationship Type="http://schemas.openxmlformats.org/officeDocument/2006/relationships/slide" Target="/ppt/slides/slide1a.xml" Id="Rd23d288e262a481f" /><Relationship Type="http://schemas.openxmlformats.org/officeDocument/2006/relationships/slide" Target="/ppt/slides/slide1b.xml" Id="R5475254555744cab" /><Relationship Type="http://schemas.openxmlformats.org/officeDocument/2006/relationships/slide" Target="/ppt/slides/slide1c.xml" Id="Ra57363c6ea144717" /></Relationships>
</file>

<file path=ppt/slideLayouts/_rels/slideLayout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 Type="http://schemas.openxmlformats.org/officeDocument/2006/relationships/slideMaster" Target="../slideMasters/slideMaster1.xml"/>
</Relationships>
</file>

<file path=ppt/slideLayouts/_rels/slideLayout2.xml.rels>&#65279;<?xml version="1.0" encoding="utf-8"?><Relationships xmlns="http://schemas.openxmlformats.org/package/2006/relationships"><Relationship Type="http://schemas.openxmlformats.org/officeDocument/2006/relationships/slideMaster" Target="/ppt/slideMasters/slideMaster2.xml" Id="R6c56a370ab7f41e0" /></Relationships>
</file>

<file path=ppt/slideLayouts/_rels/slideLayout3.xml.rels>&#65279;<?xml version="1.0" encoding="utf-8"?><Relationships xmlns="http://schemas.openxmlformats.org/package/2006/relationships"><Relationship Type="http://schemas.openxmlformats.org/officeDocument/2006/relationships/slideMaster" Target="/ppt/slideMasters/slideMaster2.xml" Id="R3a0578164e384f03" /></Relationships>
</file>

<file path=ppt/slideLayouts/_rels/slideLayout4.xml.rels>&#65279;<?xml version="1.0" encoding="utf-8"?><Relationships xmlns="http://schemas.openxmlformats.org/package/2006/relationships"><Relationship Type="http://schemas.openxmlformats.org/officeDocument/2006/relationships/image" Target="/ppt/media/image.bin" Id="R65df1fae05704b42" /><Relationship Type="http://schemas.openxmlformats.org/officeDocument/2006/relationships/slideMaster" Target="/ppt/slideMasters/slideMaster2.xml" Id="R51e996681a3344f6" /></Relationships>
</file>

<file path=ppt/slideLayouts/_rels/slideLayout5.xml.rels>&#65279;<?xml version="1.0" encoding="utf-8"?><Relationships xmlns="http://schemas.openxmlformats.org/package/2006/relationships"><Relationship Type="http://schemas.openxmlformats.org/officeDocument/2006/relationships/slideMaster" Target="/ppt/slideMasters/slideMaster2.xml" Id="R4b661d34d30c4b08" /></Relationships>
</file>

<file path=ppt/slideLayouts/slideLayout1.xml><?xml version="1.0" encoding="utf-8"?>
<p:sldLayout xmlns:a="http://schemas.openxmlformats.org/drawingml/2006/main" xmlns:adp="http://whatever" xmlns:p="http://schemas.openxmlformats.org/presentationml/2006/main" xmlns:r="http://schemas.openxmlformats.org/officeDocument/2006/relationships" xmlns:xs="http://www.w3.org/2001/XMLSchema" type="title" preserve="1">
  <p:cSld name="Empty slide">
    <p:spTree>
      <p:nvGrpSpPr>
        <p:cNvPr id="1" name=""/>
        <p:cNvGrpSpPr/>
        <p:nvPr/>
      </p:nvGrpSpPr>
      <p:grpSpPr/>
    </p:spTree>
  </p:cSl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698171"/>
            <a:ext cx="8651157" cy="4413380"/>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939845"/>
            <a:ext cx="7500120" cy="758326"/>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lstStyle>
            <a:lvl1pPr>
              <a:defRPr b="1" u="sng"/>
            </a:lvl1pPr>
          </a:lstStyle>
          <a:p>
            <a:r>
              <a:rPr lang="sv-SE" dirty="0"/>
              <a:t>Klicka här för att ändra format</a:t>
            </a:r>
          </a:p>
        </p:txBody>
      </p:sp>
      <p:sp>
        <p:nvSpPr>
          <p:cNvPr id="6" name="Platshållare för innehåll 5"/>
          <p:cNvSpPr>
            <a:spLocks noGrp="1"/>
          </p:cNvSpPr>
          <p:nvPr>
            <p:ph sz="quarter" idx="13"/>
          </p:nvPr>
        </p:nvSpPr>
        <p:spPr>
          <a:xfrm>
            <a:off x="6615113" y="6321425"/>
            <a:ext cx="46037" cy="46038"/>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818142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Title 1"/>
          <p:cNvSpPr>
            <a:spLocks noGrp="1"/>
          </p:cNvSpPr>
          <p:nvPr>
            <p:ph type="title"/>
          </p:nvPr>
        </p:nvSpPr>
        <p:spPr>
          <a:xfrm>
            <a:off x="1231641" y="11444"/>
            <a:ext cx="6816804" cy="800319"/>
          </a:xfrm>
        </p:spPr>
        <p:txBody>
          <a:bodyPr>
            <a:normAutofit/>
          </a:bodyPr>
          <a:lstStyle>
            <a:lvl1pPr>
              <a:defRPr sz="2800" b="1" u="sng"/>
            </a:lvl1pPr>
          </a:lstStyle>
          <a:p>
            <a:r>
              <a:rPr lang="sv-SE" dirty="0"/>
              <a:t>Klicka här för att ändra format</a:t>
            </a:r>
            <a:endParaRPr lang="en-US" dirty="0"/>
          </a:p>
        </p:txBody>
      </p:sp>
      <p:sp>
        <p:nvSpPr>
          <p:cNvPr id="3" name="Text Placeholder 2"/>
          <p:cNvSpPr>
            <a:spLocks noGrp="1"/>
          </p:cNvSpPr>
          <p:nvPr>
            <p:ph type="body" idx="1"/>
          </p:nvPr>
        </p:nvSpPr>
        <p:spPr>
          <a:xfrm>
            <a:off x="517586" y="1397479"/>
            <a:ext cx="4632384"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4" name="Content Placeholder 3"/>
          <p:cNvSpPr>
            <a:spLocks noGrp="1"/>
          </p:cNvSpPr>
          <p:nvPr>
            <p:ph sz="half" idx="2"/>
          </p:nvPr>
        </p:nvSpPr>
        <p:spPr>
          <a:xfrm>
            <a:off x="517586" y="2246280"/>
            <a:ext cx="4632384" cy="3878473"/>
          </a:xfrm>
        </p:spPr>
        <p:txBody>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Text Placeholder 4"/>
          <p:cNvSpPr>
            <a:spLocks noGrp="1"/>
          </p:cNvSpPr>
          <p:nvPr>
            <p:ph type="body" sz="quarter" idx="3"/>
          </p:nvPr>
        </p:nvSpPr>
        <p:spPr>
          <a:xfrm>
            <a:off x="5253487" y="1397479"/>
            <a:ext cx="4537495" cy="76344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dirty="0"/>
              <a:t>Redigera format för bakgrundstext</a:t>
            </a:r>
          </a:p>
        </p:txBody>
      </p:sp>
      <p:sp>
        <p:nvSpPr>
          <p:cNvPr id="6" name="Content Placeholder 5"/>
          <p:cNvSpPr>
            <a:spLocks noGrp="1"/>
          </p:cNvSpPr>
          <p:nvPr>
            <p:ph sz="quarter" idx="4"/>
          </p:nvPr>
        </p:nvSpPr>
        <p:spPr>
          <a:xfrm>
            <a:off x="5253487" y="2246281"/>
            <a:ext cx="4537495" cy="387847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en-US" dirty="0"/>
          </a:p>
        </p:txBody>
      </p:sp>
      <p:sp>
        <p:nvSpPr>
          <p:cNvPr id="8" name="Footer Placeholder 7"/>
          <p:cNvSpPr>
            <a:spLocks noGrp="1"/>
          </p:cNvSpPr>
          <p:nvPr>
            <p:ph type="ftr" sz="quarter" idx="11"/>
          </p:nvPr>
        </p:nvSpPr>
        <p:spPr/>
        <p:txBody>
          <a:bodyPr/>
          <a:lstStyle/>
          <a:p>
            <a:endParaRPr lang="sv-SE" dirty="0"/>
          </a:p>
        </p:txBody>
      </p:sp>
    </p:spTree>
    <p:extLst>
      <p:ext uri="{BB962C8B-B14F-4D97-AF65-F5344CB8AC3E}">
        <p14:creationId xmlns:p14="http://schemas.microsoft.com/office/powerpoint/2010/main" val="575066210"/>
      </p:ext>
    </p:extLst>
  </p:cSld>
  <p:clrMapOvr>
    <a:masterClrMapping/>
  </p:clrMapOvr>
  <p:hf sldNum="0" hdr="0" dt="0"/>
</p:sldLayout>
</file>

<file path=ppt/slideLayouts/slideLayout4.xml><?xml version="1.0" encoding="utf-8"?>
<p:sldLayout xmlns:a="http://schemas.openxmlformats.org/drawingml/2006/main" xmlns:r="http://schemas.openxmlformats.org/officeDocument/2006/relationships" xmlns:p="http://schemas.openxmlformats.org/presentationml/2006/main" userDrawn="1">
  <p:cSld name="1_Rubrikbild">
    <p:spTree>
      <p:nvGrpSpPr>
        <p:cNvPr id="1" name=""/>
        <p:cNvGrpSpPr/>
        <p:nvPr/>
      </p:nvGrpSpPr>
      <p:grpSpPr>
        <a:xfrm>
          <a:off x="0" y="0"/>
          <a:ext cx="0" cy="0"/>
          <a:chOff x="0" y="0"/>
          <a:chExt cx="0" cy="0"/>
        </a:xfrm>
      </p:grpSpPr>
      <p:sp>
        <p:nvSpPr>
          <p:cNvPr id="2" name="Title1Center"/>
          <p:cNvSpPr>
            <a:spLocks noGrp="1"/>
          </p:cNvSpPr>
          <p:nvPr>
            <p:ph type="ctrTitle"/>
          </p:nvPr>
        </p:nvSpPr>
        <p:spPr>
          <a:xfrm>
            <a:off x="1174171" y="1434510"/>
            <a:ext cx="7667665" cy="1207699"/>
          </a:xfrm>
        </p:spPr>
        <p:txBody>
          <a:bodyPr anchor="ctr">
            <a:normAutofit/>
          </a:bodyPr>
          <a:lstStyle>
            <a:lvl1pPr algn="ctr">
              <a:defRPr sz="2800"/>
            </a:lvl1pPr>
          </a:lstStyle>
          <a:p>
            <a:r>
              <a:rPr lang="sv-SE" dirty="0"/>
              <a:t>Klicka här för att ändra format</a:t>
            </a:r>
          </a:p>
        </p:txBody>
      </p:sp>
      <p:sp>
        <p:nvSpPr>
          <p:cNvPr id="3" name="Title2Center"/>
          <p:cNvSpPr>
            <a:spLocks noGrp="1"/>
          </p:cNvSpPr>
          <p:nvPr>
            <p:ph type="subTitle" idx="1"/>
          </p:nvPr>
        </p:nvSpPr>
        <p:spPr>
          <a:xfrm>
            <a:off x="1169109" y="3880608"/>
            <a:ext cx="7667665" cy="1655762"/>
          </a:xfrm>
        </p:spPr>
        <p:txBody>
          <a:bodyPr/>
          <a:lstStyle>
            <a:lvl1pPr marL="0" indent="0" algn="ctr">
              <a:buNone/>
              <a:defRPr sz="2400" b="1">
                <a:solidFill>
                  <a:schemeClr val="bg2">
                    <a:lumMod val="25000"/>
                  </a:schemeClr>
                </a:solidFill>
              </a:defRPr>
            </a:lvl1pPr>
            <a:lvl2pPr marL="457198" indent="0" algn="ctr">
              <a:buNone/>
              <a:defRPr sz="2000"/>
            </a:lvl2pPr>
            <a:lvl3pPr marL="914395" indent="0" algn="ctr">
              <a:buNone/>
              <a:defRPr sz="1800"/>
            </a:lvl3pPr>
            <a:lvl4pPr marL="1371592" indent="0" algn="ctr">
              <a:buNone/>
              <a:defRPr sz="1600"/>
            </a:lvl4pPr>
            <a:lvl5pPr marL="1828789" indent="0" algn="ctr">
              <a:buNone/>
              <a:defRPr sz="1600"/>
            </a:lvl5pPr>
            <a:lvl6pPr marL="2285987" indent="0" algn="ctr">
              <a:buNone/>
              <a:defRPr sz="1600"/>
            </a:lvl6pPr>
            <a:lvl7pPr marL="2743185" indent="0" algn="ctr">
              <a:buNone/>
              <a:defRPr sz="1600"/>
            </a:lvl7pPr>
            <a:lvl8pPr marL="3200381" indent="0" algn="ctr">
              <a:buNone/>
              <a:defRPr sz="1600"/>
            </a:lvl8pPr>
            <a:lvl9pPr marL="3657579" indent="0" algn="ctr">
              <a:buNone/>
              <a:defRPr sz="1600"/>
            </a:lvl9pPr>
          </a:lstStyle>
          <a:p>
            <a:r>
              <a:rPr lang="sv-SE" dirty="0"/>
              <a:t>Klicka om du vill redigera mall för underrubrikformat</a:t>
            </a:r>
          </a:p>
        </p:txBody>
      </p:sp>
      <p:sp>
        <p:nvSpPr>
          <p:cNvPr id="13" name="Rektangel 12"/>
          <p:cNvSpPr/>
          <p:nvPr userDrawn="1"/>
        </p:nvSpPr>
        <p:spPr>
          <a:xfrm>
            <a:off x="1002137" y="1009291"/>
            <a:ext cx="8039684" cy="4666890"/>
          </a:xfrm>
          <a:prstGeom prst="rect">
            <a:avLst/>
          </a:prstGeom>
          <a:noFill/>
          <a:ln w="28575">
            <a:solidFill>
              <a:srgbClr val="009BA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0"/>
          </a:p>
        </p:txBody>
      </p:sp>
      <p:pic>
        <p:nvPicPr>
          <p:cNvPr id="8" name="Bildobjekt 7"/>
          <p:cNvPicPr>
            <a:picLocks noChangeAspect="1"/>
          </p:cNvPicPr>
          <p:nvPr userDrawn="1"/>
        </p:nvPicPr>
        <p:blipFill>
          <a:blip r:embed="R65df1fae05704b42">
            <a:extLst>
              <a:ext uri="{28A0092B-C50C-407E-A947-70E740481C1C}">
                <a14:useLocalDpi xmlns:a14="http://schemas.microsoft.com/office/drawing/2010/main" val="0"/>
              </a:ext>
            </a:extLst>
          </a:blip>
          <a:stretch>
            <a:fillRect/>
          </a:stretch>
        </p:blipFill>
        <p:spPr>
          <a:xfrm>
            <a:off x="556087" y="184960"/>
            <a:ext cx="6544310" cy="450660"/>
          </a:xfrm>
          <a:prstGeom prst="rect">
            <a:avLst/>
          </a:prstGeom>
        </p:spPr>
      </p:pic>
      <p:sp>
        <p:nvSpPr>
          <p:cNvPr id="6" name="BodyContentTable"/>
          <p:cNvSpPr>
            <a:spLocks noGrp="1"/>
          </p:cNvSpPr>
          <p:nvPr>
            <p:ph type="body" sz="quarter" idx="10"/>
          </p:nvPr>
        </p:nvSpPr>
        <p:spPr>
          <a:xfrm>
            <a:off x="1168582" y="2806113"/>
            <a:ext cx="7667665" cy="948367"/>
          </a:xfrm>
        </p:spPr>
        <p:txBody>
          <a:bodyPr/>
          <a:lstStyle>
            <a:lvl1pPr marL="0" indent="0" algn="ctr">
              <a:buNone/>
              <a:defRPr/>
            </a:lvl1pPr>
            <a:lvl2pPr marL="457198" indent="0">
              <a:buNone/>
              <a:defRPr/>
            </a:lvl2pPr>
          </a:lstStyle>
          <a:p>
            <a:pPr lvl="0"/>
            <a:r>
              <a:rPr lang="sv-SE" dirty="0"/>
              <a:t>Redigera format för bakgrundstext</a:t>
            </a:r>
          </a:p>
        </p:txBody>
      </p:sp>
    </p:spTree>
    <p:extLst>
      <p:ext uri="{BB962C8B-B14F-4D97-AF65-F5344CB8AC3E}">
        <p14:creationId xmlns:p14="http://schemas.microsoft.com/office/powerpoint/2010/main" val="24852614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1_Anpassad layout">
    <p:spTree>
      <p:nvGrpSpPr>
        <p:cNvPr id="1" name=""/>
        <p:cNvGrpSpPr/>
        <p:nvPr/>
      </p:nvGrpSpPr>
      <p:grpSpPr>
        <a:xfrm>
          <a:off x="0" y="0"/>
          <a:ext cx="0" cy="0"/>
          <a:chOff x="0" y="0"/>
          <a:chExt cx="0" cy="0"/>
        </a:xfrm>
      </p:grpSpPr>
      <p:sp>
        <p:nvSpPr>
          <p:cNvPr id="3" name="Footer right"/>
          <p:cNvSpPr>
            <a:spLocks noGrp="1"/>
          </p:cNvSpPr>
          <p:nvPr>
            <p:ph type="ftr" sz="quarter" idx="10"/>
          </p:nvPr>
        </p:nvSpPr>
        <p:spPr>
          <a:xfrm>
            <a:off x="6331130" y="6321545"/>
            <a:ext cx="3459851" cy="503433"/>
          </a:xfrm>
        </p:spPr>
        <p:txBody>
          <a:bodyPr/>
          <a:lstStyle>
            <a:lvl1pPr algn="r">
              <a:defRPr sz="1000"/>
            </a:lvl1pPr>
          </a:lstStyle>
          <a:p>
            <a:endParaRPr lang="sv-SE" dirty="0"/>
          </a:p>
        </p:txBody>
      </p:sp>
      <p:sp>
        <p:nvSpPr>
          <p:cNvPr id="5" name="BodyContent"/>
          <p:cNvSpPr>
            <a:spLocks noGrp="1"/>
          </p:cNvSpPr>
          <p:nvPr>
            <p:ph type="chart" sz="quarter" idx="12"/>
          </p:nvPr>
        </p:nvSpPr>
        <p:spPr>
          <a:xfrm>
            <a:off x="1139824" y="1878952"/>
            <a:ext cx="8651157" cy="3918857"/>
          </a:xfrm>
        </p:spPr>
        <p:txBody>
          <a:bodyPr/>
          <a:lstStyle>
            <a:lvl1pPr marL="0" indent="0">
              <a:buNone/>
              <a:defRPr/>
            </a:lvl1pPr>
          </a:lstStyle>
          <a:p>
            <a:endParaRPr lang="sv-SE" dirty="0"/>
          </a:p>
        </p:txBody>
      </p:sp>
      <p:sp>
        <p:nvSpPr>
          <p:cNvPr id="7" name="Title2Center"/>
          <p:cNvSpPr>
            <a:spLocks noGrp="1"/>
          </p:cNvSpPr>
          <p:nvPr>
            <p:ph type="body" sz="quarter" idx="11"/>
          </p:nvPr>
        </p:nvSpPr>
        <p:spPr>
          <a:xfrm>
            <a:off x="1140027" y="809899"/>
            <a:ext cx="7500120" cy="748314"/>
          </a:xfrm>
        </p:spPr>
        <p:txBody>
          <a:bodyPr>
            <a:normAutofit/>
          </a:bodyPr>
          <a:lstStyle>
            <a:lvl1pPr marL="0" indent="0">
              <a:buNone/>
              <a:defRPr sz="1400"/>
            </a:lvl1pPr>
          </a:lstStyle>
          <a:p>
            <a:pPr lvl="0"/>
            <a:r>
              <a:rPr lang="sv-SE" dirty="0"/>
              <a:t>Redigera format för bakgrundstext</a:t>
            </a:r>
          </a:p>
        </p:txBody>
      </p:sp>
      <p:sp>
        <p:nvSpPr>
          <p:cNvPr id="2" name="Title1Center"/>
          <p:cNvSpPr>
            <a:spLocks noGrp="1"/>
          </p:cNvSpPr>
          <p:nvPr>
            <p:ph type="title"/>
          </p:nvPr>
        </p:nvSpPr>
        <p:spPr>
          <a:xfrm>
            <a:off x="1140027" y="95220"/>
            <a:ext cx="7500120" cy="714678"/>
          </a:xfrm>
        </p:spPr>
        <p:txBody>
          <a:bodyPr>
            <a:normAutofit/>
          </a:bodyPr>
          <a:lstStyle>
            <a:lvl1pPr>
              <a:defRPr sz="2400" b="1" u="none">
                <a:latin typeface="+mn-lt"/>
              </a:defRPr>
            </a:lvl1pPr>
          </a:lstStyle>
          <a:p>
            <a:r>
              <a:rPr lang="sv-SE" dirty="0"/>
              <a:t>Klicka här för att ändra format</a:t>
            </a:r>
          </a:p>
        </p:txBody>
      </p:sp>
      <p:sp>
        <p:nvSpPr>
          <p:cNvPr id="6" name="BodyFooter"/>
          <p:cNvSpPr>
            <a:spLocks noGrp="1"/>
          </p:cNvSpPr>
          <p:nvPr>
            <p:ph type="body" sz="quarter" idx="13" hasCustomPrompt="1"/>
          </p:nvPr>
        </p:nvSpPr>
        <p:spPr>
          <a:xfrm>
            <a:off x="1139825" y="5888038"/>
            <a:ext cx="5191125" cy="433387"/>
          </a:xfrm>
        </p:spPr>
        <p:txBody>
          <a:bodyPr>
            <a:normAutofit/>
          </a:bodyPr>
          <a:lstStyle>
            <a:lvl1pPr marL="0" indent="0">
              <a:buNone/>
              <a:defRPr sz="1100" i="1">
                <a:latin typeface="+mn-lt"/>
              </a:defRPr>
            </a:lvl1pPr>
            <a:lvl3pPr marL="914400" indent="0">
              <a:buNone/>
              <a:defRPr/>
            </a:lvl3pPr>
            <a:lvl4pPr marL="1371600" indent="0">
              <a:buNone/>
              <a:defRPr/>
            </a:lvl4pPr>
          </a:lstStyle>
          <a:p>
            <a:pPr lvl="0"/>
            <a:r>
              <a:rPr lang="sv-SE" dirty="0"/>
              <a:t>Nivå fyra</a:t>
            </a:r>
          </a:p>
        </p:txBody>
      </p:sp>
    </p:spTree>
    <p:extLst>
      <p:ext uri="{BB962C8B-B14F-4D97-AF65-F5344CB8AC3E}">
        <p14:creationId xmlns:p14="http://schemas.microsoft.com/office/powerpoint/2010/main" val="735603091"/>
      </p:ext>
    </p:extLst>
  </p:cSld>
  <p:clrMapOvr>
    <a:masterClrMapping/>
  </p:clrMapOvr>
</p:sldLayout>
</file>

<file path=ppt/slideMasters/_rels/slideMaster1.xml.rels><?xml version="1.0" encoding="UTF-8"?>
<Relationships xmlns="http://schemas.openxmlformats.org/package/2006/relationships" xmlns:a="http://schemas.openxmlformats.org/drawingml/2006/main" xmlns:adp="http://whatever" xmlns:p="http://schemas.openxmlformats.org/presentationml/2006/main" xmlns:xs="http://www.w3.org/2001/XMLSchema">
	<Relationship Id="rId12" Type="http://schemas.openxmlformats.org/officeDocument/2006/relationships/theme" Target="../theme/theme1.xml"/>
	<Relationship Id="rId1" Type="http://schemas.openxmlformats.org/officeDocument/2006/relationships/slideLayout" Target="../slideLayouts/slideLayout1.xml"/>
</Relationships>
</file>

<file path=ppt/slideMasters/_rels/slideMaster2.xml.rels>&#65279;<?xml version="1.0" encoding="utf-8"?><Relationships xmlns="http://schemas.openxmlformats.org/package/2006/relationships"><Relationship Type="http://schemas.openxmlformats.org/officeDocument/2006/relationships/theme" Target="/ppt/slideMasters/theme/theme2.xml" Id="R4392a4110a584186" /><Relationship Type="http://schemas.openxmlformats.org/officeDocument/2006/relationships/slideLayout" Target="/ppt/slideLayouts/slideLayout2.xml" Id="R9e03f38df71743b3" /><Relationship Type="http://schemas.openxmlformats.org/officeDocument/2006/relationships/slideLayout" Target="/ppt/slideLayouts/slideLayout3.xml" Id="Rc29efa984932462f" /><Relationship Type="http://schemas.openxmlformats.org/officeDocument/2006/relationships/slideLayout" Target="/ppt/slideLayouts/slideLayout4.xml" Id="R9554062d235c46cf" /><Relationship Type="http://schemas.openxmlformats.org/officeDocument/2006/relationships/slideLayout" Target="/ppt/slideLayouts/slideLayout5.xml" Id="Rfc35b3a789cf4682" /><Relationship Type="http://schemas.openxmlformats.org/officeDocument/2006/relationships/image" Target="/ppt/media/image2.bin" Id="Re34d2d0d2cc54ec9" /><Relationship Type="http://schemas.openxmlformats.org/officeDocument/2006/relationships/image" Target="/ppt/media/image.bin" Id="Re04a94c7d7ad4e2a" /></Relationships>
</file>

<file path=ppt/slideMasters/slideMaster1.xml><?xml version="1.0" encoding="utf-8"?>
<p:sldMaster xmlns:a="http://schemas.openxmlformats.org/drawingml/2006/main" xmlns:adp="http://whatever" xmlns:p="http://schemas.openxmlformats.org/presentationml/2006/main" xmlns:r="http://schemas.openxmlformats.org/officeDocument/2006/relationships" xmlns:xs="http://www.w3.org/2001/XMLSchema">
  <p:cSld>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52941" y="60385"/>
            <a:ext cx="6797097" cy="1232290"/>
          </a:xfrm>
          <a:prstGeom prst="rect">
            <a:avLst/>
          </a:prstGeom>
        </p:spPr>
        <p:txBody>
          <a:bodyPr vert="horz" lIns="36000" tIns="36000" rIns="36000" bIns="36000" rtlCol="0" anchor="ctr">
            <a:normAutofit/>
          </a:bodyPr>
          <a:lstStyle/>
          <a:p>
            <a:r>
              <a:rPr lang="sv-SE" dirty="0"/>
              <a:t>Klicka här för att ändra format</a:t>
            </a:r>
            <a:endParaRPr lang="en-US" dirty="0"/>
          </a:p>
        </p:txBody>
      </p:sp>
      <p:sp>
        <p:nvSpPr>
          <p:cNvPr id="3" name="Text Placeholder 2"/>
          <p:cNvSpPr>
            <a:spLocks noGrp="1"/>
          </p:cNvSpPr>
          <p:nvPr>
            <p:ph type="body" idx="1"/>
          </p:nvPr>
        </p:nvSpPr>
        <p:spPr>
          <a:xfrm>
            <a:off x="681038" y="1325563"/>
            <a:ext cx="9109943" cy="4781939"/>
          </a:xfrm>
          <a:prstGeom prst="rect">
            <a:avLst/>
          </a:prstGeom>
        </p:spPr>
        <p:txBody>
          <a:bodyPr vert="horz" lIns="36000" tIns="36000" rIns="36000" bIns="36000" rtlCol="0">
            <a:normAutofit/>
          </a:bodyPr>
          <a:lstStyle/>
          <a:p>
            <a:pPr lvl="0"/>
            <a:r>
              <a:rPr lang="sv-SE" dirty="0"/>
              <a:t>Redigera format för bakgrundstext</a:t>
            </a:r>
          </a:p>
          <a:p>
            <a:pPr lvl="1"/>
            <a:r>
              <a:rPr lang="sv-SE" dirty="0"/>
              <a:t>Nivå två</a:t>
            </a:r>
          </a:p>
          <a:p>
            <a:pPr lvl="2"/>
            <a:r>
              <a:rPr lang="sv-SE" dirty="0"/>
              <a:t>Nivå tre</a:t>
            </a:r>
          </a:p>
          <a:p>
            <a:pPr lvl="3"/>
            <a:r>
              <a:rPr lang="sv-SE" dirty="0"/>
              <a:t>Nivå fyra</a:t>
            </a:r>
          </a:p>
          <a:p>
            <a:pPr lvl="4"/>
            <a:r>
              <a:rPr lang="sv-SE" dirty="0"/>
              <a:t>Nivå fem</a:t>
            </a:r>
            <a:endParaRPr lang="en-US" dirty="0"/>
          </a:p>
        </p:txBody>
      </p:sp>
      <p:sp>
        <p:nvSpPr>
          <p:cNvPr id="5" name="Footer Placeholder 4"/>
          <p:cNvSpPr>
            <a:spLocks noGrp="1"/>
          </p:cNvSpPr>
          <p:nvPr>
            <p:ph type="ftr" sz="quarter" idx="3"/>
          </p:nvPr>
        </p:nvSpPr>
        <p:spPr>
          <a:xfrm>
            <a:off x="1595888" y="6321545"/>
            <a:ext cx="8195094" cy="503433"/>
          </a:xfrm>
          <a:prstGeom prst="rect">
            <a:avLst/>
          </a:prstGeom>
        </p:spPr>
        <p:txBody>
          <a:bodyPr vert="horz" lIns="36000" tIns="36000" rIns="36000" bIns="36000" rtlCol="0" anchor="ctr"/>
          <a:lstStyle>
            <a:lvl1pPr algn="ctr">
              <a:defRPr sz="1200">
                <a:solidFill>
                  <a:schemeClr val="tx1">
                    <a:tint val="75000"/>
                  </a:schemeClr>
                </a:solidFill>
              </a:defRPr>
            </a:lvl1pPr>
          </a:lstStyle>
          <a:p>
            <a:endParaRPr lang="sv-SE" dirty="0"/>
          </a:p>
        </p:txBody>
      </p:sp>
      <p:pic>
        <p:nvPicPr>
          <p:cNvPr id="7" name="Bildobjekt 6"/>
          <p:cNvPicPr>
            <a:picLocks noChangeAspect="1"/>
          </p:cNvPicPr>
          <p:nvPr userDrawn="1"/>
        </p:nvPicPr>
        <p:blipFill>
          <a:blip r:embed="Re34d2d0d2cc54ec9"/>
          <a:stretch>
            <a:fillRect/>
          </a:stretch>
        </p:blipFill>
        <p:spPr>
          <a:xfrm>
            <a:off x="561917" y="6459855"/>
            <a:ext cx="908534" cy="365125"/>
          </a:xfrm>
          <a:prstGeom prst="rect">
            <a:avLst/>
          </a:prstGeom>
        </p:spPr>
      </p:pic>
      <p:sp>
        <p:nvSpPr>
          <p:cNvPr id="9" name="textruta 8"/>
          <p:cNvSpPr txBox="1"/>
          <p:nvPr userDrawn="1"/>
        </p:nvSpPr>
        <p:spPr>
          <a:xfrm>
            <a:off x="-18778" y="1"/>
            <a:ext cx="369332" cy="2566562"/>
          </a:xfrm>
          <a:prstGeom prst="rect">
            <a:avLst/>
          </a:prstGeom>
          <a:noFill/>
        </p:spPr>
        <p:txBody>
          <a:bodyPr vert="vert270" wrap="square" rtlCol="0">
            <a:spAutoFit/>
          </a:bodyPr>
          <a:lstStyle/>
          <a:p>
            <a:r>
              <a:rPr lang="sv-SE" sz="1200" dirty="0">
                <a:solidFill>
                  <a:srgbClr val="009BA4"/>
                </a:solidFill>
              </a:rPr>
              <a:t>Förskole-/familjedaghemsenkät </a:t>
            </a:r>
            <a:r>
              <a:rPr lang="sv-SE" sz="1200" baseline="0" dirty="0">
                <a:solidFill>
                  <a:srgbClr val="009BA4"/>
                </a:solidFill>
              </a:rPr>
              <a:t>2016</a:t>
            </a:r>
            <a:endParaRPr lang="sv-SE" sz="1200" dirty="0">
              <a:solidFill>
                <a:srgbClr val="009BA4"/>
              </a:solidFill>
            </a:endParaRPr>
          </a:p>
        </p:txBody>
      </p:sp>
      <p:pic>
        <p:nvPicPr>
          <p:cNvPr id="10" name="Bildobjekt 9"/>
          <p:cNvPicPr>
            <a:picLocks noChangeAspect="1"/>
          </p:cNvPicPr>
          <p:nvPr userDrawn="1"/>
        </p:nvPicPr>
        <p:blipFill rotWithShape="1">
          <a:blip r:embed="Re04a94c7d7ad4e2a">
            <a:extLst>
              <a:ext uri="{28A0092B-C50C-407E-A947-70E740481C1C}">
                <a14:useLocalDpi xmlns:a14="http://schemas.microsoft.com/office/drawing/2010/main" val="0"/>
              </a:ext>
            </a:extLst>
          </a:blip>
          <a:srcRect r="92408"/>
          <a:stretch/>
        </p:blipFill>
        <p:spPr>
          <a:xfrm>
            <a:off x="556087" y="184960"/>
            <a:ext cx="496854" cy="450660"/>
          </a:xfrm>
          <a:prstGeom prst="rect">
            <a:avLst/>
          </a:prstGeom>
        </p:spPr>
      </p:pic>
    </p:spTree>
    <p:extLst>
      <p:ext uri="{BB962C8B-B14F-4D97-AF65-F5344CB8AC3E}">
        <p14:creationId xmlns:p14="http://schemas.microsoft.com/office/powerpoint/2010/main" val="658230389"/>
      </p:ext>
    </p:extLst>
  </p:cSld>
  <p:clrMap bg1="lt1" tx1="dk1" bg2="lt2" tx2="dk2" accent1="accent1" accent2="accent2" accent3="accent3" accent4="accent4" accent5="accent5" accent6="accent6" hlink="hlink" folHlink="folHlink"/>
  <p:sldLayoutIdLst>
    <p:sldLayoutId id="2147483653" r:id="R9554062d235c46cf"/>
    <p:sldLayoutId id="2147483652" r:id="Rc29efa984932462f"/>
    <p:sldLayoutId id="2147483651" r:id="R9e03f38df71743b3"/>
    <p:sldLayoutId id="2147483654" r:id="Rfc35b3a789cf4682"/>
  </p:sldLayoutIdLst>
  <p:hf sldNum="0" hdr="0" dt="0"/>
  <p:txStyles>
    <p:titleStyle>
      <a:lvl1pPr algn="l" defTabSz="914400" rtl="0" eaLnBrk="1" latinLnBrk="0" hangingPunct="1">
        <a:lnSpc>
          <a:spcPct val="90000"/>
        </a:lnSpc>
        <a:spcBef>
          <a:spcPct val="0"/>
        </a:spcBef>
        <a:buNone/>
        <a:defRPr sz="28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1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2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05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theme/theme2.xml><?xml version="1.0" encoding="utf-8"?>
<a:theme xmlns:a="http://schemas.openxmlformats.org/drawingml/2006/main" name="Anpassad formgivning skola">
  <a:themeElements>
    <a:clrScheme name="Office-tema">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tema">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t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slides/_rels/slide10.xml.rels>&#65279;<?xml version="1.0" encoding="utf-8"?><Relationships xmlns="http://schemas.openxmlformats.org/package/2006/relationships"><Relationship Type="http://schemas.openxmlformats.org/officeDocument/2006/relationships/slideLayout" Target="/ppt/slideLayouts/slideLayout2.xml" Id="R59e1dda60b34467a" /></Relationships>
</file>

<file path=ppt/slides/_rels/slide11.xml.rels>&#65279;<?xml version="1.0" encoding="utf-8"?><Relationships xmlns="http://schemas.openxmlformats.org/package/2006/relationships"><Relationship Type="http://schemas.openxmlformats.org/officeDocument/2006/relationships/chart" Target="/ppt/slides/charts/chart1e.xml" Id="Red187e5305854309" /><Relationship Type="http://schemas.openxmlformats.org/officeDocument/2006/relationships/slideLayout" Target="/ppt/slideLayouts/slideLayout5.xml" Id="R71705fec9f4f4ad8" /></Relationships>
</file>

<file path=ppt/slides/_rels/slide12.xml.rels>&#65279;<?xml version="1.0" encoding="utf-8"?><Relationships xmlns="http://schemas.openxmlformats.org/package/2006/relationships"><Relationship Type="http://schemas.openxmlformats.org/officeDocument/2006/relationships/slideLayout" Target="/ppt/slideLayouts/slideLayout5.xml" Id="R23091a3ddd3f4b9d" /></Relationships>
</file>

<file path=ppt/slides/_rels/slide13.xml.rels>&#65279;<?xml version="1.0" encoding="utf-8"?><Relationships xmlns="http://schemas.openxmlformats.org/package/2006/relationships"><Relationship Type="http://schemas.openxmlformats.org/officeDocument/2006/relationships/slideLayout" Target="/ppt/slideLayouts/slideLayout5.xml" Id="Rcc3bc1ce03fd4e5b" /><Relationship Type="http://schemas.openxmlformats.org/officeDocument/2006/relationships/chart" Target="/ppt/slides/charts/chart20.xml" Id="R1b38d4a2c4c44078" /><Relationship Type="http://schemas.openxmlformats.org/officeDocument/2006/relationships/chart" Target="/ppt/slides/charts/chart21.xml" Id="R7e1196795b164f02" /><Relationship Type="http://schemas.openxmlformats.org/officeDocument/2006/relationships/chart" Target="/ppt/slides/charts/chart22.xml" Id="Rc8005d067a094825" /></Relationships>
</file>

<file path=ppt/slides/_rels/slide14.xml.rels>&#65279;<?xml version="1.0" encoding="utf-8"?><Relationships xmlns="http://schemas.openxmlformats.org/package/2006/relationships"><Relationship Type="http://schemas.openxmlformats.org/officeDocument/2006/relationships/slideLayout" Target="/ppt/slideLayouts/slideLayout5.xml" Id="R623142ff18b34675" /><Relationship Type="http://schemas.openxmlformats.org/officeDocument/2006/relationships/chart" Target="/ppt/slides/charts/chart24.xml" Id="Rb04f0ee7baff4418" /><Relationship Type="http://schemas.openxmlformats.org/officeDocument/2006/relationships/chart" Target="/ppt/slides/charts/chart25.xml" Id="R7c3e79825a854a5b" /><Relationship Type="http://schemas.openxmlformats.org/officeDocument/2006/relationships/chart" Target="/ppt/slides/charts/chart26.xml" Id="Ra3431c7c49a04ada" /></Relationships>
</file>

<file path=ppt/slides/_rels/slide15.xml.rels>&#65279;<?xml version="1.0" encoding="utf-8"?><Relationships xmlns="http://schemas.openxmlformats.org/package/2006/relationships"><Relationship Type="http://schemas.openxmlformats.org/officeDocument/2006/relationships/slideLayout" Target="/ppt/slideLayouts/slideLayout5.xml" Id="R69d4e0f10e90407f" /><Relationship Type="http://schemas.openxmlformats.org/officeDocument/2006/relationships/chart" Target="/ppt/slides/charts/chart28.xml" Id="Raf9061beeef34cc9" /><Relationship Type="http://schemas.openxmlformats.org/officeDocument/2006/relationships/chart" Target="/ppt/slides/charts/chart29.xml" Id="Rc21eacdb6f7b446a" /><Relationship Type="http://schemas.openxmlformats.org/officeDocument/2006/relationships/chart" Target="/ppt/slides/charts/chart2a.xml" Id="Re1250b2a92f34d63" /></Relationships>
</file>

<file path=ppt/slides/_rels/slide16.xml.rels>&#65279;<?xml version="1.0" encoding="utf-8"?><Relationships xmlns="http://schemas.openxmlformats.org/package/2006/relationships"><Relationship Type="http://schemas.openxmlformats.org/officeDocument/2006/relationships/image" Target="/ppt/media/image3.bin" Id="Rcfc9d22fbfd1408e" /><Relationship Type="http://schemas.openxmlformats.org/officeDocument/2006/relationships/image" Target="/ppt/media/image4.bin" Id="Rd98f8f22dfc543bd" /><Relationship Type="http://schemas.openxmlformats.org/officeDocument/2006/relationships/slideLayout" Target="/ppt/slideLayouts/slideLayout5.xml" Id="Rddf7ada310d248a0" /><Relationship Type="http://schemas.openxmlformats.org/officeDocument/2006/relationships/chart" Target="/ppt/slides/charts/chart2c.xml" Id="R6284b76c1ade4a32" /><Relationship Type="http://schemas.openxmlformats.org/officeDocument/2006/relationships/chart" Target="/ppt/slides/charts/chart2d.xml" Id="R9da4b2b88b954a90" /><Relationship Type="http://schemas.openxmlformats.org/officeDocument/2006/relationships/chart" Target="/ppt/slides/charts/chart2e.xml" Id="Rda2dbe0718b44ad4" /><Relationship Type="http://schemas.openxmlformats.org/officeDocument/2006/relationships/chart" Target="/ppt/slides/charts/chart2f.xml" Id="R578043854545417d" /><Relationship Type="http://schemas.openxmlformats.org/officeDocument/2006/relationships/chart" Target="/ppt/slides/charts/chart30.xml" Id="R0c682d82ebc842a5" /></Relationships>
</file>

<file path=ppt/slides/_rels/slide17.xml.rels>&#65279;<?xml version="1.0" encoding="utf-8"?><Relationships xmlns="http://schemas.openxmlformats.org/package/2006/relationships"><Relationship Type="http://schemas.openxmlformats.org/officeDocument/2006/relationships/image" Target="/ppt/media/image3.bin" Id="R455d8ff37ba94b52" /><Relationship Type="http://schemas.openxmlformats.org/officeDocument/2006/relationships/image" Target="/ppt/media/image4.bin" Id="R31c505a0f158467a" /><Relationship Type="http://schemas.openxmlformats.org/officeDocument/2006/relationships/slideLayout" Target="/ppt/slideLayouts/slideLayout5.xml" Id="R2109feb9443f4adc" /><Relationship Type="http://schemas.openxmlformats.org/officeDocument/2006/relationships/chart" Target="/ppt/slides/charts/chart32.xml" Id="R8b969e8732fb4372" /><Relationship Type="http://schemas.openxmlformats.org/officeDocument/2006/relationships/chart" Target="/ppt/slides/charts/chart33.xml" Id="Rd21f371b29e444dd" /><Relationship Type="http://schemas.openxmlformats.org/officeDocument/2006/relationships/chart" Target="/ppt/slides/charts/chart34.xml" Id="Rc9e05e221b8f4822" /><Relationship Type="http://schemas.openxmlformats.org/officeDocument/2006/relationships/chart" Target="/ppt/slides/charts/chart35.xml" Id="R581b8f5f11374b82" /><Relationship Type="http://schemas.openxmlformats.org/officeDocument/2006/relationships/chart" Target="/ppt/slides/charts/chart36.xml" Id="R37a4b329eaee419c" /></Relationships>
</file>

<file path=ppt/slides/_rels/slide18.xml.rels>&#65279;<?xml version="1.0" encoding="utf-8"?><Relationships xmlns="http://schemas.openxmlformats.org/package/2006/relationships"><Relationship Type="http://schemas.openxmlformats.org/officeDocument/2006/relationships/image" Target="/ppt/media/image3.bin" Id="R1141950eca9240e6" /><Relationship Type="http://schemas.openxmlformats.org/officeDocument/2006/relationships/image" Target="/ppt/media/image4.bin" Id="R5c3f37b7b5984226" /><Relationship Type="http://schemas.openxmlformats.org/officeDocument/2006/relationships/slideLayout" Target="/ppt/slideLayouts/slideLayout5.xml" Id="Rbce2de4813e74c97" /><Relationship Type="http://schemas.openxmlformats.org/officeDocument/2006/relationships/chart" Target="/ppt/slides/charts/chart38.xml" Id="R56ab7009f0dd48ee" /><Relationship Type="http://schemas.openxmlformats.org/officeDocument/2006/relationships/chart" Target="/ppt/slides/charts/chart39.xml" Id="R9205d2fb32ff4b1b" /><Relationship Type="http://schemas.openxmlformats.org/officeDocument/2006/relationships/chart" Target="/ppt/slides/charts/chart3a.xml" Id="R78d3b2adfcc140ee" /><Relationship Type="http://schemas.openxmlformats.org/officeDocument/2006/relationships/chart" Target="/ppt/slides/charts/chart3b.xml" Id="Raaaaf6415ab94644" /></Relationships>
</file>

<file path=ppt/slides/_rels/slide19.xml.rels>&#65279;<?xml version="1.0" encoding="utf-8"?><Relationships xmlns="http://schemas.openxmlformats.org/package/2006/relationships"><Relationship Type="http://schemas.openxmlformats.org/officeDocument/2006/relationships/slideLayout" Target="/ppt/slideLayouts/slideLayout5.xml" Id="R3d7aae01fdd54cba" /></Relationships>
</file>

<file path=ppt/slides/_rels/slide1a.xml.rels>&#65279;<?xml version="1.0" encoding="utf-8"?><Relationships xmlns="http://schemas.openxmlformats.org/package/2006/relationships"><Relationship Type="http://schemas.openxmlformats.org/officeDocument/2006/relationships/chart" Target="/ppt/slides/charts/chart3d.xml" Id="Rcf9f2e87371f4a25" /><Relationship Type="http://schemas.openxmlformats.org/officeDocument/2006/relationships/slideLayout" Target="/ppt/slideLayouts/slideLayout5.xml" Id="Rce716ebaae9e4161" /></Relationships>
</file>

<file path=ppt/slides/_rels/slide1b.xml.rels>&#65279;<?xml version="1.0" encoding="utf-8"?><Relationships xmlns="http://schemas.openxmlformats.org/package/2006/relationships"><Relationship Type="http://schemas.openxmlformats.org/officeDocument/2006/relationships/chart" Target="/ppt/slides/charts/chart3e.xml" Id="Rd23bb62e737b4c79" /><Relationship Type="http://schemas.openxmlformats.org/officeDocument/2006/relationships/slideLayout" Target="/ppt/slideLayouts/slideLayout5.xml" Id="R860eb135c3e64789" /></Relationships>
</file>

<file path=ppt/slides/_rels/slide1c.xml.rels>&#65279;<?xml version="1.0" encoding="utf-8"?><Relationships xmlns="http://schemas.openxmlformats.org/package/2006/relationships"><Relationship Type="http://schemas.openxmlformats.org/officeDocument/2006/relationships/slideLayout" Target="/ppt/slideLayouts/slideLayout5.xml" Id="R37daafa395314d98" /><Relationship Type="http://schemas.openxmlformats.org/officeDocument/2006/relationships/chart" Target="/ppt/slides/charts/chart43.xml" Id="R7414e28144c04567" /><Relationship Type="http://schemas.openxmlformats.org/officeDocument/2006/relationships/chart" Target="/ppt/slides/charts/chart44.xml" Id="Rcfb438d5b17f4991" /><Relationship Type="http://schemas.openxmlformats.org/officeDocument/2006/relationships/chart" Target="/ppt/slides/charts/chart45.xml" Id="R6df0d64f7c7a4b2b" /></Relationships>
</file>

<file path=ppt/slides/_rels/slidef.xml.rels>&#65279;<?xml version="1.0" encoding="utf-8"?><Relationships xmlns="http://schemas.openxmlformats.org/package/2006/relationships"><Relationship Type="http://schemas.openxmlformats.org/officeDocument/2006/relationships/slideLayout" Target="/ppt/slideLayouts/slideLayout4.xml" Id="R11a0f56a445245ed" /></Relationships>
</file>

<file path=ppt/slides/charts/chart1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GR</c:v>
          </c:tx>
          <c:spPr>
            <a:solidFill>
              <a:srgbClr val="0099aa"/>
            </a:solidFill>
            <a:ln>
              <a:solidFill>
                <a:srgbClr val="0099aa"/>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5.808739</c:v>
              </c:pt>
              <c:pt idx="1">
                <c:v>5.321000</c:v>
              </c:pt>
              <c:pt idx="2">
                <c:v>5.681994</c:v>
              </c:pt>
              <c:pt idx="3">
                <c:v>5.560788</c:v>
              </c:pt>
              <c:pt idx="4">
                <c:v>5.708661</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Göteborg</c:v>
          </c:tx>
          <c:spPr>
            <a:solidFill>
              <a:srgbClr val="dddddd"/>
            </a:solidFill>
            <a:ln>
              <a:solidFill>
                <a:srgbClr val="dddddd"/>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5.715902</c:v>
              </c:pt>
              <c:pt idx="1">
                <c:v>5.210014</c:v>
              </c:pt>
              <c:pt idx="2">
                <c:v>5.579459</c:v>
              </c:pt>
              <c:pt idx="3">
                <c:v>5.444352</c:v>
              </c:pt>
              <c:pt idx="4">
                <c:v>5.614093</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Montessoriförskolan Barnens Hus</c:v>
          </c:tx>
          <c:spPr>
            <a:solidFill>
              <a:srgbClr val="f9b590"/>
            </a:solidFill>
            <a:ln>
              <a:solidFill>
                <a:srgbClr val="f9b590"/>
              </a:solidFill>
            </a:ln>
          </c:spPr>
          <c:invertIfNegative val="1"/>
          <c:dLbls>
            <c:numFmt sourceLinked="0" formatCode="0.0;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5"/>
              <c:pt idx="0">
                <c:v>TRYGGHET OCH GEMENSKAP</c:v>
              </c:pt>
              <c:pt idx="1">
                <c:v>INFORMATION OCH INFLYTANDE</c:v>
              </c:pt>
              <c:pt idx="2">
                <c:v>FÖRUTSÄTTNINGAR</c:v>
              </c:pt>
              <c:pt idx="3">
                <c:v>PEDAGOGIK</c:v>
              </c:pt>
              <c:pt idx="4">
                <c:v>KONTINUITET</c:v>
              </c:pt>
            </c:strLit>
          </c:cat>
          <c:val>
            <c:numLit>
              <c:formatCode>General</c:formatCode>
              <c:ptCount val="5"/>
              <c:pt idx="0">
                <c:v>6.968750</c:v>
              </c:pt>
              <c:pt idx="1">
                <c:v>6.833333</c:v>
              </c:pt>
              <c:pt idx="2">
                <c:v>6.826087</c:v>
              </c:pt>
              <c:pt idx="3">
                <c:v>6.772727</c:v>
              </c:pt>
              <c:pt idx="4">
                <c:v>7.000000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7"/>
          <c:min val="0"/>
        </c:scaling>
        <c:delete val="0"/>
        <c:axPos val="b"/>
        <c:majorGridlines>
          <c:spPr>
            <a:ln>
              <a:solidFill>
                <a:srgbClr val="DDDDDD"/>
              </a:solidFill>
            </a:ln>
            <a:effectLst/>
          </c:spPr>
        </c:majorGridlines>
        <c:numFmt sourceLinked="0" formatCode="0.0;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2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1.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solidFill>
              <a:srgbClr val="66cc66"/>
            </a:solidFill>
            <a:ln>
              <a:solidFill>
                <a:srgbClr val="66cc66"/>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Vet ej</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1.000000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Negative</c:v>
          </c:tx>
          <c:spPr>
            <a:solidFill>
              <a:srgbClr val="df6c55"/>
            </a:solidFill>
            <a:ln>
              <a:solidFill>
                <a:srgbClr val="df6c55"/>
              </a:solidFill>
            </a:ln>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1.000000</c:v>
              </c:pt>
            </c:numLit>
          </c:val>
        </c:ser>
        <c:ser>
          <c:idx val="3"/>
          <c:order val="3"/>
          <c:tx>
            <c:v>Vet ej</c:v>
          </c:tx>
          <c:spPr>
            <a:noFill/>
            <a:ln>
              <a:noFill/>
            </a:ln>
          </c:spPr>
          <c:dLbls>
            <c:numFmt sourceLinked="0" formatCode="0%;0%"/>
            <c:txPr>
              <a:bodyPr/>
              <a:p>
                <a:pPr>
                  <a:defRPr sz="900" spc="50">
                    <a:latin typeface="Andalus"/>
                    <a:solidFill>
                      <a:srgbClr val="ffffff"/>
                    </a:solidFill>
                  </a:defRPr>
                </a:pPr>
              </a:p>
            </c:txPr>
            <c:dLblPos val="inBase"/>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0.625000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0.125000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0.875000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0.125000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none"/>
        <c:minorTickMark val="none"/>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3333"/>
        </c:manualLayout>
      </c:layout>
      <c:barChart>
        <c:barDir val="bar"/>
        <c:grouping val="percentStacked"/>
        <c:ser>
          <c:idx val="0"/>
          <c:order val="0"/>
          <c:tx>
            <c:v>Positive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1.000000</c:v>
              </c:pt>
            </c:numLit>
          </c:val>
        </c:ser>
        <c:ser>
          <c:idx val="1"/>
          <c:order val="1"/>
          <c:tx>
            <c:v>Neutral</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Negative</c:v>
          </c:tx>
          <c:spPr>
            <a:noFill/>
            <a:ln>
              <a:noFill/>
            </a:ln>
          </c:spPr>
          <c:dLbls>
            <c:numFmt sourceLinked="0" formatCode="0%;0%"/>
            <c:txPr>
              <a:bodyPr/>
              <a:p>
                <a:pPr>
                  <a:defRPr sz="9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Vet ej</c:v>
          </c:tx>
          <c:spPr>
            <a:solidFill>
              <a:srgbClr val="dddddd"/>
            </a:solidFill>
          </c:spPr>
          <c:dLbls>
            <c:numFmt sourceLinked="0" formatCode="0%;0%"/>
            <c:txPr>
              <a:bodyPr/>
              <a:p>
                <a:pPr>
                  <a:defRPr sz="9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100" spc="50"/>
            </a:pPr>
          </a:p>
        </c:txPr>
        <c:crossAx val="46285952"/>
        <c:crosses val="autoZero"/>
        <c:lblAlgn val="ctr"/>
        <c:lblOffset val="100"/>
        <c:noMultiLvlLbl val="0"/>
      </c:catAx>
      <c:valAx>
        <c:axId val="46285952"/>
        <c:scaling>
          <c:orientation val="minMax"/>
          <c:max val="1"/>
          <c:min val="0"/>
        </c:scaling>
        <c:delete val="0"/>
        <c:axPos val="b"/>
        <c:numFmt sourceLinked="0" formatCode="0%;0%"/>
        <c:majorTickMark val="cross"/>
        <c:minorTickMark val="out"/>
        <c:tickLblPos val="none"/>
        <c:spPr>
          <a:noFill/>
          <a:ln>
            <a:solidFill>
              <a:srgbClr val="DDDDDD"/>
            </a:solidFill>
          </a:ln>
        </c:spPr>
        <c:txPr>
          <a:bodyPr/>
          <a:p>
            <a:pPr>
              <a:defRPr sz="9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c.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0.125000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0.875000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Förskolan ska vara rolig, trygg och lärorik för alla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d.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tar väl hand om mitt barn</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tar väl hand om mitt barn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e.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0.250000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0.750000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Personalen ska ge föräldrar tydlig information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2f.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Föräldrar ska kunna vara med och påverka arbetet i fsk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0.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möta personal som de känner</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möta personal som de känner</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2.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0.125000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0.875000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ingå i mindre och större grupper under delar av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3.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0.250000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0.750000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ha inflytande på verksamhetens innehåll</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4.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lära sig hur man fungerar tillsammans i en grupp</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5.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1.000000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känna glädjen av att lära sig och känna att de behövs i gruppen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6.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0.125000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0.125000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0.750000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ska kunna byta mellan olika aktiviteter under dagen</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8.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0.125000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språket</c:v>
              </c:pt>
            </c:strLit>
          </c:cat>
          <c:val>
            <c:numLit>
              <c:formatCode>General</c:formatCode>
              <c:ptCount val="1"/>
              <c:pt idx="0">
                <c:v>0.875000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språket</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9.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0.125000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0.875000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har möjlighet att utveckla förståelse för matematik</c:v>
              </c:pt>
            </c:strLit>
          </c:cat>
          <c:val>
            <c:numLit>
              <c:formatCode>General</c:formatCode>
              <c:ptCount val="1"/>
              <c:pt idx="0">
                <c:v>0.000000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a.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1"/>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0.125000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0.125000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0.500000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Barnen får möjlighet att utveckla förståelse för naturvetenskap</c:v>
              </c:pt>
            </c:strLit>
          </c:cat>
          <c:val>
            <c:numLit>
              <c:formatCode>General</c:formatCode>
              <c:ptCount val="1"/>
              <c:pt idx="0">
                <c:v>0.250000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none"/>
        <c:minorTickMark val="none"/>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b.xml><?xml version="1.0" encoding="utf-8"?>
<c:chartSpace xmlns:a="http://schemas.openxmlformats.org/drawingml/2006/main" xmlns:adp="http://whatever" xmlns:c="http://schemas.openxmlformats.org/drawingml/2006/chart" xmlns:p="http://schemas.openxmlformats.org/presentationml/2006/main" xmlns:r="http://schemas.openxmlformats.org/officeDocument/2006/relationships" xmlns:xs="http://www.w3.org/2001/XMLSchema">
  <c:lang val="en-GB"/>
  <c:chart>
    <c:autoTitleDeleted val="1"/>
    <c:plotArea>
      <c:layout>
        <c:manualLayout>
          <c:xMode val="edge"/>
          <c:yMode val="edge"/>
          <c:wMode val="factor"/>
          <c:hMode val="factor"/>
          <c:y val="0"/>
          <c:w val="1"/>
          <c:h val="0.2000"/>
        </c:manualLayout>
      </c:layout>
      <c:barChart>
        <c:barDir val="bar"/>
        <c:grouping val="percentStacked"/>
        <c:ser>
          <c:idx val="0"/>
          <c:order val="0"/>
          <c:tx>
            <c:v>1-OTILLRÄCKLIG</c:v>
          </c:tx>
          <c:spPr>
            <a:solidFill>
              <a:srgbClr val="cc2a36"/>
            </a:solidFill>
            <a:ln>
              <a:solidFill>
                <a:srgbClr val="cc2a36"/>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1"/>
          <c:order val="1"/>
          <c:tx>
            <c:v>2</c:v>
          </c:tx>
          <c:spPr>
            <a:solidFill>
              <a:srgbClr val="eb6841"/>
            </a:solidFill>
            <a:ln>
              <a:solidFill>
                <a:srgbClr val="eb684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2"/>
          <c:order val="2"/>
          <c:tx>
            <c:v>3 - MINIMAL</c:v>
          </c:tx>
          <c:spPr>
            <a:solidFill>
              <a:srgbClr val="edc951"/>
            </a:solidFill>
            <a:ln>
              <a:solidFill>
                <a:srgbClr val="edc951"/>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3"/>
          <c:order val="3"/>
          <c:tx>
            <c:v>4</c:v>
          </c:tx>
          <c:spPr>
            <a:solidFill>
              <a:srgbClr val="99d9df"/>
            </a:solidFill>
            <a:ln>
              <a:solidFill>
                <a:srgbClr val="99d9df"/>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4"/>
          <c:order val="4"/>
          <c:tx>
            <c:v>5-GOD</c:v>
          </c:tx>
          <c:spPr>
            <a:solidFill>
              <a:srgbClr val="39a0ac"/>
            </a:solidFill>
            <a:ln>
              <a:solidFill>
                <a:srgbClr val="39a0ac"/>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5"/>
          <c:order val="5"/>
          <c:tx>
            <c:v>6</c:v>
          </c:tx>
          <c:spPr>
            <a:solidFill>
              <a:srgbClr val="41eb68"/>
            </a:solidFill>
            <a:ln>
              <a:solidFill>
                <a:srgbClr val="41eb68"/>
              </a:solidFill>
            </a:ln>
          </c:spPr>
          <c:dLbls>
            <c:numFmt sourceLinked="0" formatCode="0%;0%"/>
            <c:txPr>
              <a:bodyPr/>
              <a:p>
                <a:pPr>
                  <a:defRPr sz="800" spc="50">
                    <a:solidFill>
                      <a:schemeClr val="tx1"/>
                    </a:solidFill>
                  </a:defRPr>
                </a:pPr>
              </a:p>
            </c:txPr>
            <c:showLegendKey val="0"/>
            <c:showVal val="0"/>
            <c:showCatName val="0"/>
            <c:showSerName val="0"/>
            <c:showPercent val="0"/>
            <c:showBubbleSize val="0"/>
            <c:showLeaderLines val="0"/>
          </c:dLbls>
          <c:cat>
            <c:strLit>
              <c:ptCount val="1"/>
              <c:pt idx="0">
                <c:v>Flickor och pojkar har samma möjligheter</c:v>
              </c:pt>
            </c:strLit>
          </c:cat>
          <c:val>
            <c:numLit>
              <c:formatCode>General</c:formatCode>
              <c:ptCount val="1"/>
              <c:pt idx="0">
                <c:v>0.000000</c:v>
              </c:pt>
            </c:numLit>
          </c:val>
        </c:ser>
        <c:ser>
          <c:idx val="6"/>
          <c:order val="6"/>
          <c:tx>
            <c:v>7-UTMÄRKT</c:v>
          </c:tx>
          <c:spPr>
            <a:solidFill>
              <a:srgbClr val="278d3e"/>
            </a:solidFill>
            <a:ln>
              <a:solidFill>
                <a:srgbClr val="278d3e"/>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0.875000</c:v>
              </c:pt>
            </c:numLit>
          </c:val>
        </c:ser>
        <c:ser>
          <c:idx val="7"/>
          <c:order val="7"/>
          <c:tx>
            <c:v>VET EJ</c:v>
          </c:tx>
          <c:spPr>
            <a:solidFill>
              <a:srgbClr val="dddddd"/>
            </a:solidFill>
            <a:ln>
              <a:solidFill>
                <a:srgbClr val="dddddd"/>
              </a:solidFill>
            </a:ln>
          </c:spPr>
          <c:dLbls>
            <c:numFmt sourceLinked="0" formatCode="0%;0%"/>
            <c:txPr>
              <a:bodyPr/>
              <a:p>
                <a:pPr>
                  <a:defRPr sz="800" spc="50">
                    <a:solidFill>
                      <a:schemeClr val="tx1"/>
                    </a:solidFill>
                  </a:defRPr>
                </a:pPr>
              </a:p>
            </c:txPr>
            <c:showLegendKey val="0"/>
            <c:showVal val="1"/>
            <c:showCatName val="0"/>
            <c:showSerName val="0"/>
            <c:showPercent val="0"/>
            <c:showBubbleSize val="0"/>
            <c:showLeaderLines val="0"/>
          </c:dLbls>
          <c:cat>
            <c:strLit>
              <c:ptCount val="1"/>
              <c:pt idx="0">
                <c:v>Flickor och pojkar har samma möjligheter</c:v>
              </c:pt>
            </c:strLit>
          </c:cat>
          <c:val>
            <c:numLit>
              <c:formatCode>General</c:formatCode>
              <c:ptCount val="1"/>
              <c:pt idx="0">
                <c:v>0.125000</c:v>
              </c:pt>
            </c:numLit>
          </c:val>
        </c:ser>
        <c:gapWidth val="162"/>
        <c:overlap val="100"/>
        <c:axId val="54877568"/>
        <c:axId val="46285952"/>
      </c:barChart>
      <c:catAx>
        <c:axId val="54877568"/>
        <c:scaling>
          <c:orientation val="maxMin"/>
        </c:scaling>
        <c:delete val="1"/>
        <c:axPos val="l"/>
        <c:tickLblPos val="none"/>
        <c:spPr>
          <a:noFill/>
          <a:ln>
            <a:solidFill>
              <a:srgbClr val="DDDDDD"/>
            </a:solidFill>
          </a:ln>
        </c:spPr>
        <c:txPr>
          <a:bodyPr/>
          <a:p>
            <a:pPr>
              <a:defRPr sz="1000" spc="50"/>
            </a:pPr>
          </a:p>
        </c:txPr>
        <c:crossAx val="46285952"/>
        <c:crosses val="autoZero"/>
        <c:lblAlgn val="ctr"/>
        <c:lblOffset val="100"/>
        <c:noMultiLvlLbl val="0"/>
      </c:catAx>
      <c:valAx>
        <c:axId val="46285952"/>
        <c:scaling>
          <c:orientation val="minMax"/>
          <c:min val="0"/>
        </c:scaling>
        <c:delete val="0"/>
        <c:axPos val="b"/>
        <c:numFmt sourceLinked="0" formatCode="0%;0%"/>
        <c:majorTickMark val="cross"/>
        <c:minorTickMark val="out"/>
        <c:tickLblPos val="none"/>
        <c:spPr>
          <a:noFill/>
          <a:ln>
            <a:solidFill>
              <a:srgbClr val="DDDDDD"/>
            </a:solidFill>
          </a:ln>
        </c:spPr>
        <c:txPr>
          <a:bodyPr/>
          <a:p>
            <a:pPr>
              <a:defRPr sz="700" spc="50">
                <a:solidFill>
                  <a:schemeClr val="tx1">
                    <a:lumMod val="166234"/>
                  </a:schemeClr>
                </a:solidFill>
              </a:defRPr>
            </a:pPr>
          </a:p>
        </c:txPr>
        <c:crossAx val="54877568"/>
        <c:crosses val="max"/>
        <c:crossBetween val="between"/>
      </c:valAx>
      <c:spPr>
        <a:noFill/>
      </c:spPr>
    </c:plotArea>
    <c:plotVisOnly val="1"/>
  </c:chart>
  <c:spPr>
    <a:noFill/>
    <a:ln>
      <a:noFill/>
    </a:ln>
  </c:spPr>
  <c:printSettings>
    <c:headerFooter/>
    <c:pageMargins b="0.75" l="0.7" r="0.7" t="0.75" header="0.3" footer="0.3"/>
    <c:pageSetup/>
  </c:printSettings>
</c:chartSpace>
</file>

<file path=ppt/slides/charts/chart3d.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1.000000</c:v>
              </c:pt>
              <c:pt idx="1">
                <c:v>1.000000</c:v>
              </c:pt>
              <c:pt idx="2">
                <c:v>1.000000</c:v>
              </c:pt>
              <c:pt idx="3">
                <c:v>1.000000</c:v>
              </c:pt>
              <c:pt idx="4">
                <c:v>1.000000</c:v>
              </c:pt>
              <c:pt idx="5">
                <c:v>1.000000</c:v>
              </c:pt>
              <c:pt idx="6">
                <c:v>1.000000</c:v>
              </c:pt>
              <c:pt idx="7">
                <c:v>1.000000</c:v>
              </c:pt>
              <c:pt idx="8">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1.000000</c:v>
              </c:pt>
              <c:pt idx="1">
                <c:v>1.000000</c:v>
              </c:pt>
              <c:pt idx="2">
                <c:v>1.000000</c:v>
              </c:pt>
              <c:pt idx="3">
                <c:v>1.000000</c:v>
              </c:pt>
              <c:pt idx="4">
                <c:v>1.000000</c:v>
              </c:pt>
              <c:pt idx="5">
                <c:v>1.000000</c:v>
              </c:pt>
              <c:pt idx="6">
                <c:v>1.000000</c:v>
              </c:pt>
              <c:pt idx="7">
                <c:v>1.000000</c:v>
              </c:pt>
              <c:pt idx="8">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9"/>
              <c:pt idx="0">
                <c:v>TRYGGHET OCH GEMENSKAP</c:v>
              </c:pt>
              <c:pt idx="1">
                <c:v>Förskolan ska vara rolig, trygg och lärorik för alla barn</c:v>
              </c:pt>
              <c:pt idx="2">
                <c:v>Personalen tar väl hand om mitt barn</c:v>
              </c:pt>
              <c:pt idx="3">
                <c:v>Barnen ska lära sig hur man fungerar tillsammans i en grupp</c:v>
              </c:pt>
              <c:pt idx="4">
                <c:v>Barnen ska känna glädjen av att lära sig och känna att de behövs i gruppen</c:v>
              </c:pt>
              <c:pt idx="5">
                <c:v>INFORMATION OCH INFLYTANDE</c:v>
              </c:pt>
              <c:pt idx="6">
                <c:v>Personalen ska ge föräldrar tydlig information</c:v>
              </c:pt>
              <c:pt idx="7">
                <c:v>Föräldrar ska kunna vara med och påverka arbetet i fsk</c:v>
              </c:pt>
              <c:pt idx="8">
                <c:v>Barnen har möjlighet att ha inflytande på verksamhetens innehåll</c:v>
              </c:pt>
            </c:strLit>
          </c:cat>
          <c:val>
            <c:numLit>
              <c:formatCode>General</c:formatCode>
              <c:ptCount val="9"/>
              <c:pt idx="0">
                <c:v>1.000000</c:v>
              </c:pt>
              <c:pt idx="1">
                <c:v>1.000000</c:v>
              </c:pt>
              <c:pt idx="2">
                <c:v>1.000000</c:v>
              </c:pt>
              <c:pt idx="3">
                <c:v>1.000000</c:v>
              </c:pt>
              <c:pt idx="4">
                <c:v>1.000000</c:v>
              </c:pt>
              <c:pt idx="5">
                <c:v>1.000000</c:v>
              </c:pt>
              <c:pt idx="6">
                <c:v>1.000000</c:v>
              </c:pt>
              <c:pt idx="7">
                <c:v>1.000000</c:v>
              </c:pt>
              <c:pt idx="8">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3e.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autoTitleDeleted val="1"/>
    <c:plotArea>
      <c:layout/>
      <c:barChart>
        <c:barDir val="bar"/>
        <c:grouping val="clustered"/>
        <c:varyColors val="1"/>
        <c:ser>
          <c:idx val="0"/>
          <c:order val="0"/>
          <c:tx>
            <c:v>Total</c:v>
          </c:tx>
          <c:spPr>
            <a:solidFill>
              <a:srgbClr val="0099aa"/>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0.916667</c:v>
              </c:pt>
              <c:pt idx="1">
                <c:v>1.000000</c:v>
              </c:pt>
              <c:pt idx="2">
                <c:v>0.875000</c:v>
              </c:pt>
              <c:pt idx="3">
                <c:v>0.875000</c:v>
              </c:pt>
              <c:pt idx="4">
                <c:v>0.875000</c:v>
              </c:pt>
              <c:pt idx="5">
                <c:v>1.000000</c:v>
              </c:pt>
              <c:pt idx="6">
                <c:v>1.000000</c:v>
              </c:pt>
              <c:pt idx="7">
                <c:v>0.625000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ser>
        <c:ser>
          <c:idx val="1"/>
          <c:order val="1"/>
          <c:tx>
            <c:v>Flicka</c:v>
          </c:tx>
          <c:spPr>
            <a:solidFill>
              <a:srgbClr val="dddddd"/>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0.866667</c:v>
              </c:pt>
              <c:pt idx="1">
                <c:v>1.000000</c:v>
              </c:pt>
              <c:pt idx="2">
                <c:v>0.800000</c:v>
              </c:pt>
              <c:pt idx="3">
                <c:v>0.800000</c:v>
              </c:pt>
              <c:pt idx="4">
                <c:v>0.866667</c:v>
              </c:pt>
              <c:pt idx="5">
                <c:v>1.000000</c:v>
              </c:pt>
              <c:pt idx="6">
                <c:v>1.000000</c:v>
              </c:pt>
              <c:pt idx="7">
                <c:v>0.600000</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ser>
          <c:idx val="3"/>
          <c:order val="3"/>
          <c:tx>
            <c:v>Pojke</c:v>
          </c:tx>
          <c:spPr>
            <a:solidFill>
              <a:srgbClr val="f9b590"/>
            </a:solidFill>
            <a:ln>
              <a:noFill/>
            </a:ln>
          </c:spPr>
          <c:invertIfNegative val="1"/>
          <c:dLbls>
            <c:numFmt sourceLinked="0" formatCode="0%;0%"/>
            <c:spPr>
              <a:noFill/>
              <a:ln>
                <a:noFill/>
              </a:ln>
              <a:effectLst/>
            </c:spPr>
            <c:txPr>
              <a:bodyPr/>
              <a:lstStyle/>
              <a:p>
                <a:pPr>
                  <a:defRPr sz="800" spc="50">
                    <a:latin typeface="Arial"/>
                  </a:defRPr>
                </a:pPr>
                <a:endParaRPr lang="sv-SE"/>
              </a:p>
            </c:txPr>
            <c:showLegendKey val="0"/>
            <c:showVal val="0"/>
            <c:showCatName val="0"/>
            <c:showSerName val="0"/>
            <c:showPercent val="0"/>
            <c:showBubbleSize val="0"/>
            <c:showLeaderLines val="0"/>
            <c:extLst>
              <c:ext xmlns:c15="http://schemas.microsoft.com/office/drawing/2012/chart" uri="{CE6537A1-D6FC-4f65-9D91-7224C49458BB}">
                <c15:showLeaderLines val="0"/>
              </c:ext>
            </c:extLst>
          </c:dLbls>
          <c:cat>
            <c:strLit>
              <c:ptCount val="10"/>
              <c:pt idx="0">
                <c:v>FÖRUTSÄTTNINGAR</c:v>
              </c:pt>
              <c:pt idx="1">
                <c:v>Barnen har möjlighet att ingå i mindre och större grupper under delar av dagen</c:v>
              </c:pt>
              <c:pt idx="2">
                <c:v>Barnen ska kunna byta mellan olika aktiviteter under dagen</c:v>
              </c:pt>
              <c:pt idx="3">
                <c:v>Flickor och pojkar har samma möjligheter</c:v>
              </c:pt>
              <c:pt idx="4">
                <c:v>PEDAGOGIK</c:v>
              </c:pt>
              <c:pt idx="5">
                <c:v>Barnen har möjlighet att utveckla språket</c:v>
              </c:pt>
              <c:pt idx="6">
                <c:v>Barnen har möjlighet att utveckla förståelse för matematik</c:v>
              </c:pt>
              <c:pt idx="7">
                <c:v>Barnen får möjlighet att utveckla förståelse för naturvetenskap</c:v>
              </c:pt>
              <c:pt idx="8">
                <c:v>KONTINUITET</c:v>
              </c:pt>
              <c:pt idx="9">
                <c:v>Barnen ska möta personal som de känner</c:v>
              </c:pt>
            </c:strLit>
          </c:cat>
          <c:val>
            <c:numLit>
              <c:formatCode>General</c:formatCode>
              <c:ptCount val="10"/>
              <c:pt idx="0">
                <c:v>1.000000</c:v>
              </c:pt>
              <c:pt idx="1">
                <c:v>1.000000</c:v>
              </c:pt>
              <c:pt idx="2">
                <c:v>1.000000</c:v>
              </c:pt>
              <c:pt idx="3">
                <c:v>1.000000</c:v>
              </c:pt>
              <c:pt idx="4">
                <c:v>0.888889</c:v>
              </c:pt>
              <c:pt idx="5">
                <c:v>1.000000</c:v>
              </c:pt>
              <c:pt idx="6">
                <c:v>1.000000</c:v>
              </c:pt>
              <c:pt idx="7">
                <c:v>0.666667</c:v>
              </c:pt>
              <c:pt idx="8">
                <c:v>1.000000</c:v>
              </c:pt>
              <c:pt idx="9">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DDDDDD"/>
                    </a:solidFill>
                  </a:ln>
                </c14:spPr>
              </c14:invertSolidFillFmt>
            </c:ext>
            <c:ext xmlns:c16="http://schemas.microsoft.com/office/drawing/2014/chart" uri="{C3380CC4-5D6E-409C-BE32-E72D297353CC}">
              <c16:uniqueId val="{00000001-8C77-4940-A04B-DA6D4581BC03}"/>
            </c:ext>
          </c:extLs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legend>
      <c:legendPos val="t"/>
      <c:overlay val="0"/>
      <c:spPr>
        <a:noFill/>
      </c:spPr>
      <c:txPr>
        <a:bodyPr/>
        <a:lstStyle/>
        <a:p>
          <a:pPr>
            <a:defRPr sz="1000" spc="50"/>
          </a:pPr>
          <a:endParaRPr lang="sv-SE"/>
        </a:p>
      </c:txPr>
    </c:legend>
    <c:plotVisOnly val="1"/>
    <c:dispBlanksAs val="zero"/>
    <c:showDLblsOverMax val="1"/>
  </c:chart>
  <c:spPr>
    <a:noFill/>
    <a:ln>
      <a:noFill/>
    </a:ln>
  </c:spPr>
</c:chartSpace>
</file>

<file path=ppt/slides/charts/chart4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födelseår</a:t>
            </a:r>
          </a:p>
        </c:rich>
      </c:tx>
      <c:layout/>
      <c:overlay val="0"/>
    </c:title>
    <c:plotArea>
      <c:layout/>
      <c:barChart>
        <c:barDir val="col"/>
        <c:grouping val="clustered"/>
        <c:varyColors val="1"/>
        <c:ser>
          <c:idx val="0"/>
          <c:order val="0"/>
          <c:tx>
            <c:v>Vilket år föddes ditt barn?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3"/>
              <c:pt idx="0">
                <c:v>2013</c:v>
              </c:pt>
              <c:pt idx="1">
                <c:v>2012</c:v>
              </c:pt>
              <c:pt idx="2">
                <c:v>2011</c:v>
              </c:pt>
            </c:strLit>
          </c:cat>
          <c:val>
            <c:numLit>
              <c:formatCode>General</c:formatCode>
              <c:ptCount val="3"/>
              <c:pt idx="0">
                <c:v>0.250000</c:v>
              </c:pt>
              <c:pt idx="1">
                <c:v>0.500000</c:v>
              </c:pt>
              <c:pt idx="2">
                <c:v>0.250000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f9b590"/>
              </a:solidFill>
              <a:ln>
                <a:noFill/>
              </a:ln>
            </c:spPr>
          </c:dPt>
          <c:dPt>
            <c:idx val="1"/>
            <c:invertIfNegative val="0"/>
            <c:bubble3D val="0"/>
            <c:spPr>
              <a:solidFill>
                <a:srgbClr val="b6b1d4"/>
              </a:solidFill>
              <a:ln>
                <a:noFill/>
              </a:ln>
            </c:spPr>
          </c:dPt>
          <c:dPt>
            <c:idx val="2"/>
            <c:invertIfNegative val="0"/>
            <c:bubble3D val="0"/>
            <c:spPr>
              <a:solidFill>
                <a:srgbClr val="e58977"/>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Barnets kön</a:t>
            </a:r>
          </a:p>
        </c:rich>
      </c:tx>
      <c:layout/>
      <c:overlay val="0"/>
    </c:title>
    <c:plotArea>
      <c:layout/>
      <c:barChart>
        <c:barDir val="col"/>
        <c:grouping val="clustered"/>
        <c:varyColors val="1"/>
        <c:ser>
          <c:idx val="0"/>
          <c:order val="0"/>
          <c:tx>
            <c:v>Är barnet en flicka eller pojke?</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2"/>
              <c:pt idx="0">
                <c:v>Flicka</c:v>
              </c:pt>
              <c:pt idx="1">
                <c:v>Pojke</c:v>
              </c:pt>
            </c:strLit>
          </c:cat>
          <c:val>
            <c:numLit>
              <c:formatCode>General</c:formatCode>
              <c:ptCount val="2"/>
              <c:pt idx="0">
                <c:v>0.625000</c:v>
              </c:pt>
              <c:pt idx="1">
                <c:v>0.375000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dPt>
            <c:idx val="1"/>
            <c:invertIfNegative val="0"/>
            <c:bubble3D val="0"/>
            <c:spPr>
              <a:solidFill>
                <a:srgbClr val="dddddd"/>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charts/chart4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1"/>
  <c:lang val="sv-SE"/>
  <c:roundedCorners val="1"/>
  <c:style val="2"/>
  <c:chart>
    <c:title>
      <c:tx>
        <c:rich>
          <a:bodyPr/>
          <a:lstStyle/>
          <a:p>
            <a:pPr>
              <a:defRPr sz="1100" b="0" spc="50"/>
            </a:pPr>
            <a:r>
              <a:t>Respondentens kön</a:t>
            </a:r>
          </a:p>
        </c:rich>
      </c:tx>
      <c:layout/>
      <c:overlay val="0"/>
    </c:title>
    <c:plotArea>
      <c:layout/>
      <c:barChart>
        <c:barDir val="col"/>
        <c:grouping val="clustered"/>
        <c:varyColors val="1"/>
        <c:ser>
          <c:idx val="0"/>
          <c:order val="0"/>
          <c:tx>
            <c:v>Vilket är ditt kön?</c:v>
          </c:tx>
          <c:spPr>
            <a:solidFill>
              <a:srgbClr val="0099aa"/>
            </a:solidFill>
            <a:ln>
              <a:solidFill>
                <a:srgbClr val="0099aa"/>
              </a:solidFill>
            </a:ln>
          </c:spPr>
          <c:invertIfNegative val="1"/>
          <c:dLbls>
            <c:numFmt sourceLinked="0" formatCode="0%;0%"/>
            <c:spPr>
              <a:noFill/>
              <a:ln>
                <a:noFill/>
              </a:ln>
              <a:effectLst/>
            </c:spPr>
            <c:txPr>
              <a:bodyPr/>
              <a:lstStyle/>
              <a:p>
                <a:pPr>
                  <a:defRPr sz="800" spc="50">
                    <a:latin typeface="Arial"/>
                  </a:defRPr>
                </a:pPr>
                <a:endParaRPr lang="sv-S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Lit>
              <c:ptCount val="1"/>
              <c:pt idx="0">
                <c:v>Kvinna</c:v>
              </c:pt>
            </c:strLit>
          </c:cat>
          <c:val>
            <c:numLit>
              <c:formatCode>General</c:formatCode>
              <c:ptCount val="1"/>
              <c:pt idx="0">
                <c:v>1.000000</c:v>
              </c:pt>
            </c:numLit>
          </c:val>
          <c:extLst>
            <c:ext xmlns:c14="http://schemas.microsoft.com/office/drawing/2007/8/2/chart" uri="{6F2FDCE9-48DA-4B69-8628-5D25D57E5C99}">
              <c14:invertSolidFillFmt>
                <c14:spPr xmlns:c14="http://schemas.microsoft.com/office/drawing/2007/8/2/chart">
                  <a:solidFill>
                    <a:srgbClr val="FFFFFF"/>
                  </a:solidFill>
                  <a:ln>
                    <a:solidFill>
                      <a:srgbClr val="0099AA"/>
                    </a:solidFill>
                  </a:ln>
                </c14:spPr>
              </c14:invertSolidFillFmt>
            </c:ext>
            <c:ext xmlns:c16="http://schemas.microsoft.com/office/drawing/2014/chart" uri="{C3380CC4-5D6E-409C-BE32-E72D297353CC}">
              <c16:uniqueId val="{00000000-8C77-4940-A04B-DA6D4581BC03}"/>
            </c:ext>
          </c:extLst>
          <c:dPt>
            <c:idx val="0"/>
            <c:invertIfNegative val="0"/>
            <c:bubble3D val="0"/>
            <c:spPr>
              <a:solidFill>
                <a:srgbClr val="0099aa"/>
              </a:solidFill>
              <a:ln>
                <a:noFill/>
              </a:ln>
            </c:spPr>
          </c:dPt>
        </c:ser>
        <c:dLbls>
          <c:showLegendKey val="0"/>
          <c:showVal val="0"/>
          <c:showCatName val="0"/>
          <c:showSerName val="0"/>
          <c:showPercent val="0"/>
          <c:showBubbleSize val="0"/>
        </c:dLbls>
        <c:gapWidth val="162"/>
        <c:axId val="54877568"/>
        <c:axId val="46285952"/>
      </c:barChart>
      <c:catAx>
        <c:axId val="54877568"/>
        <c:scaling>
          <c:orientation val="maxMin"/>
        </c:scaling>
        <c:delete val="0"/>
        <c:axPos val="l"/>
        <c:numFmt formatCode="General" sourceLinked="0"/>
        <c:majorTickMark val="out"/>
        <c:minorTickMark val="none"/>
        <c:tickLblPos val="nextTo"/>
        <c:spPr>
          <a:noFill/>
          <a:ln>
            <a:solidFill>
              <a:srgbClr val="DDDDDD"/>
            </a:solidFill>
          </a:ln>
        </c:spPr>
        <c:txPr>
          <a:bodyPr/>
          <a:lstStyle/>
          <a:p>
            <a:pPr>
              <a:defRPr sz="1200" spc="50"/>
            </a:pPr>
            <a:endParaRPr lang="sv-SE"/>
          </a:p>
        </c:txPr>
        <c:crossAx val="46285952"/>
        <c:crosses val="autoZero"/>
        <c:auto val="1"/>
        <c:lblAlgn val="ctr"/>
        <c:lblOffset val="100"/>
        <c:noMultiLvlLbl val="0"/>
      </c:catAx>
      <c:valAx>
        <c:axId val="46285952"/>
        <c:scaling>
          <c:orientation val="minMax"/>
          <c:max val="1"/>
          <c:min val="0"/>
        </c:scaling>
        <c:delete val="0"/>
        <c:axPos val="b"/>
        <c:majorGridlines>
          <c:spPr>
            <a:ln>
              <a:solidFill>
                <a:srgbClr val="DDDDDD"/>
              </a:solidFill>
            </a:ln>
            <a:effectLst/>
          </c:spPr>
        </c:majorGridlines>
        <c:numFmt sourceLinked="0" formatCode="0%;0%"/>
        <c:majorTickMark val="out"/>
        <c:minorTickMark val="none"/>
        <c:tickLblPos val="nextTo"/>
        <c:spPr>
          <a:noFill/>
          <a:ln>
            <a:noFill/>
          </a:ln>
        </c:spPr>
        <c:txPr>
          <a:bodyPr/>
          <a:lstStyle/>
          <a:p>
            <a:pPr>
              <a:defRPr sz="1000" spc="50">
                <a:solidFill>
                  <a:schemeClr val="tx1">
                    <a:lumMod val="166234"/>
                  </a:schemeClr>
                </a:solidFill>
              </a:defRPr>
            </a:pPr>
            <a:endParaRPr lang="sv-SE"/>
          </a:p>
        </c:txPr>
        <c:crossAx val="54877568"/>
        <c:crosses val="max"/>
        <c:crossBetween val="between"/>
      </c:valAx>
      <c:spPr>
        <a:noFill/>
      </c:spPr>
    </c:plotArea>
    <c:plotVisOnly val="1"/>
    <c:dispBlanksAs val="zero"/>
    <c:showDLblsOverMax val="1"/>
  </c:chart>
  <c:spPr>
    <a:noFill/>
    <a:ln>
      <a:noFill/>
    </a:ln>
  </c:spPr>
</c:chartSpace>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undersökningen</a:t>
              </a:r>
            </a:p>
          </p:txBody>
        </p:sp>
      </p:grpSp>
      <p:sp>
        <p:nvSpPr>
          <p:cNvPr id="19" name="Title2Left"/>
          <p:cNvSpPr txBox="1"/>
          <p:nvPr/>
        </p:nvSpPr>
        <p:spPr>
          <a:xfrm>
            <a:off x="550606" y="935998"/>
            <a:ext cx="8815336" cy="5280075"/>
          </a:xfrm>
          <a:prstGeom prst="rect">
            <a:avLst/>
          </a:prstGeom>
          <a:noFill/>
        </p:spPr>
        <p:txBody>
          <a:bodyPr vertOverflow="clip" wrap="square" lIns="0" tIns="0" rIns="0" bIns="0" rtlCol="0" anchor="t"/>
          <a:lstStyle/>
          <a:p>
            <a:r>
              <a:rPr lang="en-GB" sz="1400" spc="50" noProof="1">
                <a:solidFill>
                  <a:schemeClr val="tx1">
                    <a:lumMod val="75000"/>
                    <a:lumOff val="25000"/>
                  </a:schemeClr>
                </a:solidFill>
              </a:rPr>
              <a:t>För första gången görs en regiongemensam enkät i förskola/familjedaghem. Undersökningen innefattar samtliga medlemskommuner i GR. Undersökningen vänder sig till vårdnadshavare som har sitt barn i förskola/familjedaghem.</a:t>
            </a:r>
            <a:br/>
            <a:br/>
            <a:r>
              <a:rPr lang="en-GB" sz="1400" spc="50" noProof="1">
                <a:solidFill>
                  <a:schemeClr val="tx1">
                    <a:lumMod val="75000"/>
                    <a:lumOff val="25000"/>
                  </a:schemeClr>
                </a:solidFill>
              </a:rPr>
              <a:t>Metod</a:t>
            </a:r>
            <a:br/>
            <a:r>
              <a:rPr lang="en-GB" sz="1400" spc="50" noProof="1">
                <a:solidFill>
                  <a:schemeClr val="tx1">
                    <a:lumMod val="75000"/>
                    <a:lumOff val="25000"/>
                  </a:schemeClr>
                </a:solidFill>
              </a:rPr>
              <a:t>Vårdnadshavarna har bedömt sin förskola/familjedaghem på 14 områden hämtade från förskolans läroplan. Bedömningen görs på en sjugradig skala - där 1 betyder Otillräcklig och 7 betyder Utmärkt. Varje område har också beskrivningar av vad som ska vara uppfyllt för att t.ex. betyget Utmärkt ska ges. </a:t>
            </a:r>
            <a:br/>
            <a:r>
              <a:rPr lang="en-GB" sz="1400" spc="50" noProof="1">
                <a:solidFill>
                  <a:schemeClr val="tx1">
                    <a:lumMod val="75000"/>
                    <a:lumOff val="25000"/>
                  </a:schemeClr>
                </a:solidFill>
              </a:rPr>
              <a:t>Svaren har kunnat ges antingen i en webbenkät eller i en pappersenkät. Vårdnadshavare till samtliga barn i förskolan har fått en inbjudan att delta antingen via E-post eller via en inbjudan i barnets fack i skolan. Pappersenkät som påminnelse har även skickats hem till barnets bokföringsadress. Enkäten kunde besvaras mellan 7 november och 9 december 2016.</a:t>
            </a:r>
            <a:br/>
            <a:br/>
            <a:r>
              <a:rPr lang="en-GB" sz="1400" spc="50" noProof="1">
                <a:solidFill>
                  <a:schemeClr val="tx1">
                    <a:lumMod val="75000"/>
                    <a:lumOff val="25000"/>
                  </a:schemeClr>
                </a:solidFill>
              </a:rPr>
              <a:t>Redovisning och beräkningar </a:t>
            </a:r>
            <a:br/>
            <a:r>
              <a:rPr lang="en-GB" sz="1400" spc="50" noProof="1">
                <a:solidFill>
                  <a:schemeClr val="tx1">
                    <a:lumMod val="75000"/>
                    <a:lumOff val="25000"/>
                  </a:schemeClr>
                </a:solidFill>
              </a:rPr>
              <a:t>Redovisning sker inledningsvis per frågeområde - där frågor som analytiskt hör ihop redovisas sammanslaget. Övriga redovisningar sker fråga för fråga. </a:t>
            </a:r>
            <a:br/>
            <a:r>
              <a:rPr lang="en-GB" sz="1400" spc="50" noProof="1">
                <a:solidFill>
                  <a:schemeClr val="tx1">
                    <a:lumMod val="75000"/>
                    <a:lumOff val="25000"/>
                  </a:schemeClr>
                </a:solidFill>
              </a:rPr>
              <a:t>Tre olika typer av resultatvärden redovisas i rapporten: </a:t>
            </a:r>
            <a:br/>
            <a:r>
              <a:rPr lang="en-GB" sz="1400" spc="50" noProof="1">
                <a:solidFill>
                  <a:schemeClr val="tx1">
                    <a:lumMod val="75000"/>
                    <a:lumOff val="25000"/>
                  </a:schemeClr>
                </a:solidFill>
              </a:rPr>
              <a:t>- antal och andel som valt respektive svarsalternativ </a:t>
            </a:r>
            <a:br/>
            <a:r>
              <a:rPr lang="en-GB" sz="1400" spc="50" noProof="1">
                <a:solidFill>
                  <a:schemeClr val="tx1">
                    <a:lumMod val="75000"/>
                    <a:lumOff val="25000"/>
                  </a:schemeClr>
                </a:solidFill>
              </a:rPr>
              <a:t>- andel positiva - sammanslagning av de två "bästa" svarsalternativen (6 och 7). </a:t>
            </a:r>
            <a:br/>
            <a:r>
              <a:rPr lang="en-GB" sz="1400" spc="50" noProof="1">
                <a:solidFill>
                  <a:schemeClr val="tx1">
                    <a:lumMod val="75000"/>
                    <a:lumOff val="25000"/>
                  </a:schemeClr>
                </a:solidFill>
              </a:rPr>
              <a:t>- medelvärde - ett genomsnitt av alla svar per fråga. Personer som svarat Vet ej exkluderas från denna beräkning.</a:t>
            </a:r>
          </a:p>
        </p:txBody>
      </p:sp>
      <p:cxnSp>
        <p:nvCxnSpPr>
          <p:cNvPr id="5" name="Rak koppling 4"/>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5000" name="BodyContent"/>
          <p:cNvGrpSpPr/>
          <p:nvPr/>
        </p:nvGrpSpPr>
        <p:grpSpPr>
          <a:xfrm>
            <a:off x="720000" y="2966400"/>
            <a:ext cx="8460000" cy="4356000"/>
            <a:chOff x="720000" y="2966400"/>
            <a:chExt cx="8460000" cy="4356000"/>
          </a:xfrm>
        </p:grpSpPr>
        <p:graphicFrame>
          <p:nvGraphicFramePr>
            <p:cNvPr id="5002" name="BodyContentTable"/>
            <p:cNvGraphicFramePr>
              <a:graphicFrameLocks/>
            </p:cNvGraphicFramePr>
            <p:nvPr/>
          </p:nvGraphicFramePr>
          <p:xfrm>
            <a:off x="720000" y="29664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27226931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Jämförelsevärde per frågeområde</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Frågorna har slagits samman i fem frågeområden. Nedan visas medelvärdet för varje område.</a:t>
            </a:r>
            <a:br/>
            <a:r>
              <a:rPr lang="en-GB" sz="1400" spc="50" noProof="1">
                <a:solidFill>
                  <a:schemeClr val="tx1">
                    <a:lumMod val="75000"/>
                    <a:lumOff val="25000"/>
                  </a:schemeClr>
                </a:solidFill>
              </a:rPr>
              <a:t>Jämförelse görs mellan det egna värdet, kommunens totalvärde samt det sammanslagna värdet för GR i mätningen.</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Barnens Hus</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47.1%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br/>
              <a:r>
                <a:rPr lang="en-GB" sz="1200" i="1" spc="50" noProof="1">
                  <a:solidFill>
                    <a:schemeClr val="tx1">
                      <a:lumMod val="166234"/>
                    </a:schemeClr>
                  </a:solidFill>
                </a:rPr>
                <a:t>Se nästa sida för beskrivning av vilka frågor som tillhör respektive frågeområde.</a:t>
              </a:r>
              <a:br>
                <a:rPr dirty="0"/>
              </a:br>
              <a:br>
                <a:rPr dirty="0"/>
              </a:br>
            </a:p>
          </p:txBody>
        </p:sp>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ed187e530585430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Beskrivning av frågeområde</a:t>
              </a:r>
            </a:p>
          </p:txBody>
        </p:sp>
      </p:grpSp>
      <p:sp>
        <p:nvSpPr>
          <p:cNvPr id="19" name="Title2Left"/>
          <p:cNvSpPr txBox="1"/>
          <p:nvPr/>
        </p:nvSpPr>
        <p:spPr>
          <a:xfrm>
            <a:off x="720000" y="765898"/>
            <a:ext cx="8644882" cy="920858"/>
          </a:xfrm>
          <a:prstGeom prst="rect">
            <a:avLst/>
          </a:prstGeom>
          <a:noFill/>
        </p:spPr>
        <p:txBody>
          <a:bodyPr vertOverflow="clip" wrap="square" lIns="0" tIns="0" rIns="0" bIns="0" rtlCol="0" anchor="t"/>
          <a:lstStyle/>
          <a:p>
            <a:r>
              <a:rPr lang="sv-SE" sz="1400" spc="50" dirty="0"/>
              <a:t>Nedan visas vilka frågor som ingår i varje frågeområde</a:t>
            </a:r>
            <a:br/>
            <a:r>
              <a:rPr lang="sv-SE" sz="1400" spc="50" dirty="0"/>
              <a:t>Frågorna har analyserats med statistisk metod för att skapa grupper med frågor som hör ihop. Om värdet förändras på en av frågorna i gruppen så tenderar värdet att förändras åt samma håll på övriga frågor i gruppen.</a:t>
            </a:r>
          </a:p>
        </p:txBody>
      </p:sp>
      <p:grpSp>
        <p:nvGrpSpPr>
          <p:cNvPr id="70" name="Footer"/>
          <p:cNvGrpSpPr/>
          <p:nvPr/>
        </p:nvGrpSpPr>
        <p:grpSpPr>
          <a:xfrm>
            <a:off x="108000" y="6362168"/>
            <a:ext cx="9507948" cy="396000"/>
            <a:chOff x="108000" y="6362168"/>
            <a:chExt cx="9507948" cy="396000"/>
          </a:xfrm>
        </p:grpSpPr>
      </p:grpSp>
      <p:grpSp>
        <p:nvGrpSpPr>
          <p:cNvPr id="30" name="Title2"/>
          <p:cNvGrpSpPr/>
          <p:nvPr/>
        </p:nvGrpSpPr>
        <p:grpSpPr>
          <a:xfrm>
            <a:off x="720000" y="936000"/>
            <a:ext cx="8460000" cy="360000"/>
            <a:chOff x="720000" y="936000"/>
            <a:chExt cx="8460000" cy="360000"/>
          </a:xfrm>
        </p:grpSpPr>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Footer"/>
          <p:cNvGrpSpPr/>
          <p:nvPr/>
        </p:nvGrpSpPr>
        <p:grpSpPr>
          <a:xfrm>
            <a:off x="720000" y="5535561"/>
            <a:ext cx="8460000" cy="875081"/>
            <a:chOff x="720000" y="5570465"/>
            <a:chExt cx="8460000" cy="297535"/>
          </a:xfrm>
        </p:grpSpPr>
      </p:grpSp>
      <p:graphicFrame>
        <p:nvGraphicFramePr>
          <p:cNvPr id="7" name="Tabell 6"/>
          <p:cNvGraphicFramePr>
            <a:graphicFrameLocks noGrp="1"/>
          </p:cNvGraphicFramePr>
          <p:nvPr>
            <p:extLst>
              <p:ext uri="{D42A27DB-BD31-4B8C-83A1-F6EECF244321}">
                <p14:modId xmlns:p14="http://schemas.microsoft.com/office/powerpoint/2010/main" val="623480335"/>
              </p:ext>
            </p:extLst>
          </p:nvPr>
        </p:nvGraphicFramePr>
        <p:xfrm>
          <a:off x="1763554" y="1801095"/>
          <a:ext cx="6378893" cy="4322613"/>
        </p:xfrm>
        <a:graphic>
          <a:graphicData uri="http://schemas.openxmlformats.org/drawingml/2006/table">
            <a:tbl>
              <a:tblPr bandRow="1">
                <a:tableStyleId>{6E25E649-3F16-4E02-A733-19D2CDBF48F0}</a:tableStyleId>
              </a:tblPr>
              <a:tblGrid>
                <a:gridCol w="6378893">
                  <a:extLst>
                    <a:ext uri="{9D8B030D-6E8A-4147-A177-3AD203B41FA5}">
                      <a16:colId xmlns:a16="http://schemas.microsoft.com/office/drawing/2014/main" val="3674647741"/>
                    </a:ext>
                  </a:extLst>
                </a:gridCol>
              </a:tblGrid>
              <a:tr h="276531">
                <a:tc>
                  <a:txBody>
                    <a:bodyPr/>
                    <a:lstStyle/>
                    <a:p>
                      <a:pPr algn="l" rtl="0" fontAlgn="ctr"/>
                      <a:r>
                        <a:rPr lang="sv-SE" sz="1300" b="0" u="none" strike="noStrike" dirty="0">
                          <a:effectLst/>
                        </a:rPr>
                        <a:t>TRYGGHET OCH GEMENSKAP</a:t>
                      </a:r>
                      <a:endParaRPr lang="sv-SE" sz="13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987427355"/>
                  </a:ext>
                </a:extLst>
              </a:tr>
              <a:tr h="209997">
                <a:tc>
                  <a:txBody>
                    <a:bodyPr/>
                    <a:lstStyle/>
                    <a:p>
                      <a:pPr algn="l" rtl="0" fontAlgn="ctr"/>
                      <a:r>
                        <a:rPr lang="sv-SE" sz="1100" u="none" strike="noStrike" dirty="0">
                          <a:effectLst/>
                        </a:rPr>
                        <a:t>  Förskolan ska vara rolig, trygg och lärorik för alla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203561805"/>
                  </a:ext>
                </a:extLst>
              </a:tr>
              <a:tr h="209997">
                <a:tc>
                  <a:txBody>
                    <a:bodyPr/>
                    <a:lstStyle/>
                    <a:p>
                      <a:pPr algn="l" rtl="0" fontAlgn="ctr"/>
                      <a:r>
                        <a:rPr lang="sv-SE" sz="1100" u="none" strike="noStrike" dirty="0">
                          <a:effectLst/>
                        </a:rPr>
                        <a:t>  Personalen tar väl hand om mitt barn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764526660"/>
                  </a:ext>
                </a:extLst>
              </a:tr>
              <a:tr h="209997">
                <a:tc>
                  <a:txBody>
                    <a:bodyPr/>
                    <a:lstStyle/>
                    <a:p>
                      <a:pPr algn="l" rtl="0" fontAlgn="ctr"/>
                      <a:r>
                        <a:rPr lang="sv-SE" sz="1100" u="none" strike="noStrike" dirty="0">
                          <a:effectLst/>
                        </a:rPr>
                        <a:t>  Barnen ska känna glädjen av att lära sig och känna att de behövs i gruppen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486773"/>
                  </a:ext>
                </a:extLst>
              </a:tr>
              <a:tr h="209997">
                <a:tc>
                  <a:txBody>
                    <a:bodyPr/>
                    <a:lstStyle/>
                    <a:p>
                      <a:pPr algn="l" rtl="0" fontAlgn="ctr"/>
                      <a:r>
                        <a:rPr lang="sv-SE" sz="1100" u="none" strike="noStrike" dirty="0">
                          <a:effectLst/>
                        </a:rPr>
                        <a:t>  Barnen ska lära sig hur man fungerar tillsammans i en grupp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55252728"/>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INFORMATION OCH INFLYTANDE</a:t>
                      </a:r>
                    </a:p>
                  </a:txBody>
                  <a:tcPr marL="9525" marR="9525" marT="9525" marB="0" anchor="ctr"/>
                </a:tc>
                <a:extLst>
                  <a:ext uri="{0D108BD9-81ED-4DB2-BD59-A6C34878D82A}">
                    <a16:rowId xmlns:a16="http://schemas.microsoft.com/office/drawing/2014/main" val="4075020089"/>
                  </a:ext>
                </a:extLst>
              </a:tr>
              <a:tr h="209997">
                <a:tc>
                  <a:txBody>
                    <a:bodyPr/>
                    <a:lstStyle/>
                    <a:p>
                      <a:pPr algn="l" rtl="0" fontAlgn="ctr"/>
                      <a:r>
                        <a:rPr lang="sv-SE" sz="1100" u="none" strike="noStrike" dirty="0">
                          <a:effectLst/>
                        </a:rPr>
                        <a:t>  Personalen ska ge föräldrar tydlig information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856058582"/>
                  </a:ext>
                </a:extLst>
              </a:tr>
              <a:tr h="209997">
                <a:tc>
                  <a:txBody>
                    <a:bodyPr/>
                    <a:lstStyle/>
                    <a:p>
                      <a:pPr algn="l" rtl="0" fontAlgn="ctr"/>
                      <a:r>
                        <a:rPr lang="sv-SE" sz="1100" u="none" strike="noStrike" dirty="0">
                          <a:effectLst/>
                        </a:rPr>
                        <a:t>  Föräldrar ska kunna vara med och påverka arbetet i </a:t>
                      </a:r>
                      <a:r>
                        <a:rPr lang="sv-SE" sz="1100" u="none" strike="noStrike" dirty="0" err="1">
                          <a:effectLst/>
                        </a:rPr>
                        <a:t>fsk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252662794"/>
                  </a:ext>
                </a:extLst>
              </a:tr>
              <a:tr h="209997">
                <a:tc>
                  <a:txBody>
                    <a:bodyPr/>
                    <a:lstStyle/>
                    <a:p>
                      <a:pPr algn="l" rtl="0" fontAlgn="ctr"/>
                      <a:r>
                        <a:rPr lang="sv-SE" sz="1100" u="none" strike="noStrike" dirty="0">
                          <a:effectLst/>
                        </a:rPr>
                        <a:t>  Barnen har möjlighet att ha inflytande på verksamhetens innehåll</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2600679021"/>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FÖRUTSÄTTNINGAR</a:t>
                      </a:r>
                    </a:p>
                  </a:txBody>
                  <a:tcPr marL="9525" marR="9525" marT="9525" marB="0" anchor="ctr"/>
                </a:tc>
                <a:extLst>
                  <a:ext uri="{0D108BD9-81ED-4DB2-BD59-A6C34878D82A}">
                    <a16:rowId xmlns:a16="http://schemas.microsoft.com/office/drawing/2014/main" val="491342791"/>
                  </a:ext>
                </a:extLst>
              </a:tr>
              <a:tr h="209997">
                <a:tc>
                  <a:txBody>
                    <a:bodyPr/>
                    <a:lstStyle/>
                    <a:p>
                      <a:pPr algn="l" rtl="0" fontAlgn="ctr"/>
                      <a:r>
                        <a:rPr lang="sv-SE" sz="1100" u="none" strike="noStrike" dirty="0">
                          <a:effectLst/>
                        </a:rPr>
                        <a:t>  Barnen har möjlighet att ingå i mindre och större grupper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4212454855"/>
                  </a:ext>
                </a:extLst>
              </a:tr>
              <a:tr h="209997">
                <a:tc>
                  <a:txBody>
                    <a:bodyPr/>
                    <a:lstStyle/>
                    <a:p>
                      <a:pPr algn="l" rtl="0" fontAlgn="ctr"/>
                      <a:r>
                        <a:rPr lang="sv-SE" sz="1100" u="none" strike="noStrike" dirty="0">
                          <a:effectLst/>
                        </a:rPr>
                        <a:t>  Barnen ska kunna byta mellan olika aktiviteter under dagen</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12445988"/>
                  </a:ext>
                </a:extLst>
              </a:tr>
              <a:tr h="209997">
                <a:tc>
                  <a:txBody>
                    <a:bodyPr/>
                    <a:lstStyle/>
                    <a:p>
                      <a:pPr algn="l" rtl="0" fontAlgn="ctr"/>
                      <a:r>
                        <a:rPr lang="sv-SE" sz="1100" u="none" strike="noStrike" dirty="0">
                          <a:effectLst/>
                        </a:rPr>
                        <a:t>  Flickor och pojkar har samma möjligheter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650949787"/>
                  </a:ext>
                </a:extLst>
              </a:tr>
              <a:tr h="276531">
                <a:tc>
                  <a:txBody>
                    <a:bodyPr/>
                    <a:lstStyle/>
                    <a:p>
                      <a:pPr marL="0" algn="l" defTabSz="914400" rtl="0" eaLnBrk="1" fontAlgn="ctr" latinLnBrk="0" hangingPunct="1"/>
                      <a:r>
                        <a:rPr lang="sv-SE" sz="1300" b="0" u="none" strike="noStrike" kern="1200" dirty="0">
                          <a:solidFill>
                            <a:schemeClr val="dk1"/>
                          </a:solidFill>
                          <a:effectLst/>
                          <a:latin typeface="+mn-lt"/>
                          <a:ea typeface="+mn-ea"/>
                          <a:cs typeface="+mn-cs"/>
                        </a:rPr>
                        <a:t>PEDAGOGIK</a:t>
                      </a:r>
                    </a:p>
                  </a:txBody>
                  <a:tcPr marL="9525" marR="9525" marT="9525" marB="0" anchor="ctr"/>
                </a:tc>
                <a:extLst>
                  <a:ext uri="{0D108BD9-81ED-4DB2-BD59-A6C34878D82A}">
                    <a16:rowId xmlns:a16="http://schemas.microsoft.com/office/drawing/2014/main" val="1061491025"/>
                  </a:ext>
                </a:extLst>
              </a:tr>
              <a:tr h="209997">
                <a:tc>
                  <a:txBody>
                    <a:bodyPr/>
                    <a:lstStyle/>
                    <a:p>
                      <a:pPr algn="l" rtl="0" fontAlgn="ctr"/>
                      <a:r>
                        <a:rPr lang="sv-SE" sz="1100" u="none" strike="noStrike" dirty="0">
                          <a:effectLst/>
                        </a:rPr>
                        <a:t>  Barnen har möjlighet att utveckla språket</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1686070953"/>
                  </a:ext>
                </a:extLst>
              </a:tr>
              <a:tr h="209997">
                <a:tc>
                  <a:txBody>
                    <a:bodyPr/>
                    <a:lstStyle/>
                    <a:p>
                      <a:pPr algn="l" rtl="0" fontAlgn="ctr"/>
                      <a:r>
                        <a:rPr lang="sv-SE" sz="1100" u="none" strike="noStrike" dirty="0">
                          <a:effectLst/>
                        </a:rPr>
                        <a:t>  Barnen har möjlighet att utveckla förståelse för matematik</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761035795"/>
                  </a:ext>
                </a:extLst>
              </a:tr>
              <a:tr h="209997">
                <a:tc>
                  <a:txBody>
                    <a:bodyPr/>
                    <a:lstStyle/>
                    <a:p>
                      <a:pPr algn="l" rtl="0" fontAlgn="ctr"/>
                      <a:r>
                        <a:rPr lang="sv-SE" sz="1100" u="none" strike="noStrike" dirty="0">
                          <a:effectLst/>
                        </a:rPr>
                        <a:t>  Barnen får möjlighet att utveckla förståelse för naturvetenskap</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07354863"/>
                  </a:ext>
                </a:extLst>
              </a:tr>
              <a:tr h="276531">
                <a:tc>
                  <a:txBody>
                    <a:bodyPr/>
                    <a:lstStyle/>
                    <a:p>
                      <a:pPr algn="l" rtl="0" fontAlgn="ctr"/>
                      <a:r>
                        <a:rPr lang="sv-SE" sz="1300" b="0" u="none" strike="noStrike" kern="1200" dirty="0">
                          <a:solidFill>
                            <a:schemeClr val="dk1"/>
                          </a:solidFill>
                          <a:effectLst/>
                          <a:latin typeface="+mn-lt"/>
                          <a:ea typeface="+mn-ea"/>
                          <a:cs typeface="+mn-cs"/>
                        </a:rPr>
                        <a:t>KONTINUITET</a:t>
                      </a:r>
                    </a:p>
                  </a:txBody>
                  <a:tcPr marL="9525" marR="9525" marT="9525" marB="0" anchor="ctr"/>
                </a:tc>
                <a:extLst>
                  <a:ext uri="{0D108BD9-81ED-4DB2-BD59-A6C34878D82A}">
                    <a16:rowId xmlns:a16="http://schemas.microsoft.com/office/drawing/2014/main" val="1816947987"/>
                  </a:ext>
                </a:extLst>
              </a:tr>
              <a:tr h="209997">
                <a:tc>
                  <a:txBody>
                    <a:bodyPr/>
                    <a:lstStyle/>
                    <a:p>
                      <a:pPr algn="l" rtl="0" fontAlgn="ctr"/>
                      <a:r>
                        <a:rPr lang="sv-SE" sz="1100" u="none" strike="noStrike" dirty="0">
                          <a:effectLst/>
                        </a:rPr>
                        <a:t>  Barnen ska möta personal som de känner</a:t>
                      </a:r>
                      <a:endParaRPr lang="sv-SE" sz="1100" b="0" i="0" u="none" strike="noStrike" dirty="0">
                        <a:solidFill>
                          <a:srgbClr val="000000"/>
                        </a:solidFill>
                        <a:effectLst/>
                        <a:latin typeface="Calibri" panose="020F0502020204030204" pitchFamily="34" charset="0"/>
                      </a:endParaRPr>
                    </a:p>
                  </a:txBody>
                  <a:tcPr marL="9525" marR="9525" marT="9525" marB="0" anchor="ctr"/>
                </a:tc>
                <a:extLst>
                  <a:ext uri="{0D108BD9-81ED-4DB2-BD59-A6C34878D82A}">
                    <a16:rowId xmlns:a16="http://schemas.microsoft.com/office/drawing/2014/main" val="3434780400"/>
                  </a:ext>
                </a:extLst>
              </a:tr>
            </a:tbl>
          </a:graphicData>
        </a:graphic>
      </p:graphicFrame>
      <p:grpSp>
        <p:nvGrpSpPr>
          <p:cNvPr id="5000" name="BodyContent"/>
          <p:cNvGrpSpPr/>
          <p:nvPr/>
        </p:nvGrpSpPr>
        <p:grpSpPr>
          <a:xfrm>
            <a:off x="720000" y="1296000"/>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8460000"/>
                </a:tblGrid>
                <a:tr h="0">
                  <a:tc>
                    <a:txBody>
                      <a:bodyPr/>
                      <a:lstStyle/>
                      <a:p>
                        <a:pPr fontAlgn="ctr" algn="ctr"/>
                      </a:p>
                    </a:txBody>
                    <a:tcPr marL="0" marR="0" marT="0" marB="0">
                      <a:lnL>
                        <a:noFill/>
                      </a:lnL>
                      <a:lnR>
                        <a:noFill/>
                      </a:lnR>
                      <a:lnT>
                        <a:noFill/>
                      </a:lnT>
                      <a:lnB>
                        <a:noFill/>
                      </a:lnB>
                    </a:tcPr>
                  </a:tc>
                </a:tr>
              </a:tbl>
            </a:graphicData>
          </a:graphic>
        </p:graphicFrame>
      </p:grpSp>
    </p:spTree>
    <p:extLst>
      <p:ext uri="{BB962C8B-B14F-4D97-AF65-F5344CB8AC3E}">
        <p14:creationId xmlns:p14="http://schemas.microsoft.com/office/powerpoint/2010/main" val="34442355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höga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positivt - som alltså har en hög andel som svarat 6 eller 7. </a:t>
            </a:r>
            <a:br/>
            <a:r>
              <a:rPr lang="en-GB" sz="1400" spc="50" noProof="1">
                <a:solidFill>
                  <a:schemeClr val="tx1">
                    <a:lumMod val="75000"/>
                    <a:lumOff val="25000"/>
                  </a:schemeClr>
                </a:solidFill>
              </a:rPr>
              <a:t>De gröna staplarna visar andelen positiva.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Barnens Hus</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47.1%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fungera bra och där många vårdnadshavare upplever att förskolan arbetar på ett mycket bra sätt. Försök behålla det goda 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1b38d4a2c4c44078"/>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7e1196795b164f02"/>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c8005d067a094825"/>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låga betyg</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vårdnadshavarna har svarat mest negativt - som alltså har en hög andel som svarat 1, 2 eller 3. </a:t>
            </a:r>
            <a:br/>
            <a:r>
              <a:rPr lang="en-GB" sz="1400" spc="50" noProof="1">
                <a:solidFill>
                  <a:schemeClr val="tx1">
                    <a:lumMod val="75000"/>
                    <a:lumOff val="25000"/>
                  </a:schemeClr>
                </a:solidFill>
              </a:rPr>
              <a:t>De röda staplarna visar andelen negativa.</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Barnens Hus</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47.1%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verksamheten tycks ha problem och där många vårdnadshavare upplever att förskolan inte fungerar särkilt bra. Detta kan vara områden att prioritera i utvecklingsarbetet.</a:t>
              </a:r>
              <a:br>
                <a:rPr dirty="0"/>
              </a:br>
              <a:br>
                <a:rPr dirty="0"/>
              </a:br>
            </a:p>
          </p:txBody>
        </p:sp>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4230000"/>
                  <a:gridCol w="2115000"/>
                  <a:gridCol w="2115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sp>
          <p:nvSpPr>
            <p:cNvPr id="301" name="Cell_3_1_3_1"/>
            <p:cNvSpPr txBox="1"/>
            <p:nvPr/>
          </p:nvSpPr>
          <p:spPr>
            <a:xfrm>
              <a:off y="237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tar väl hand om mitt barn</a:t>
              </a:r>
            </a:p>
          </p:txBody>
        </p:sp>
        <p:sp>
          <p:nvSpPr>
            <p:cNvPr id="401" name="Cell_4_1_4_1"/>
            <p:cNvSpPr txBox="1"/>
            <p:nvPr/>
          </p:nvSpPr>
          <p:spPr>
            <a:xfrm>
              <a:off y="2916000" x="720000"/>
              <a:ext cx="423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Personalen ska ge föräldrar tydlig information</a:t>
              </a:r>
            </a:p>
          </p:txBody>
        </p:sp>
        <p:graphicFrame>
          <p:nvGraphicFramePr>
            <p:cNvPr id="5002" name="Chart_2_2_2_3"/>
            <p:cNvGraphicFramePr>
              <a:graphicFrameLocks/>
            </p:cNvGraphicFramePr>
            <p:nvPr/>
          </p:nvGraphicFramePr>
          <p:xfrm>
            <a:off y="1836000" x="4950000"/>
            <a:ext cx="4230000" cy="540000"/>
          </p:xfrm>
          <a:graphic>
            <a:graphicData uri="http://schemas.openxmlformats.org/drawingml/2006/chart">
              <c:chart xmlns:c="http://schemas.openxmlformats.org/drawingml/2006/chart" r:id="Rb04f0ee7baff4418"/>
            </a:graphicData>
          </a:graphic>
        </p:graphicFrame>
        <p:graphicFrame>
          <p:nvGraphicFramePr>
            <p:cNvPr id="5003" name="Chart_3_2_3_3"/>
            <p:cNvGraphicFramePr>
              <a:graphicFrameLocks/>
            </p:cNvGraphicFramePr>
            <p:nvPr/>
          </p:nvGraphicFramePr>
          <p:xfrm>
            <a:off y="2376000" x="4950000"/>
            <a:ext cx="4230000" cy="540000"/>
          </p:xfrm>
          <a:graphic>
            <a:graphicData uri="http://schemas.openxmlformats.org/drawingml/2006/chart">
              <c:chart xmlns:c="http://schemas.openxmlformats.org/drawingml/2006/chart" r:id="R7c3e79825a854a5b"/>
            </a:graphicData>
          </a:graphic>
        </p:graphicFrame>
        <p:graphicFrame>
          <p:nvGraphicFramePr>
            <p:cNvPr id="5004" name="Chart_4_2_4_3"/>
            <p:cNvGraphicFramePr>
              <a:graphicFrameLocks/>
            </p:cNvGraphicFramePr>
            <p:nvPr/>
          </p:nvGraphicFramePr>
          <p:xfrm>
            <a:off y="2916000" x="4950000"/>
            <a:ext cx="4230000" cy="1620000"/>
          </p:xfrm>
          <a:graphic>
            <a:graphicData uri="http://schemas.openxmlformats.org/drawingml/2006/chart">
              <c:chart xmlns:c="http://schemas.openxmlformats.org/drawingml/2006/chart" r:id="Ra3431c7c49a04ada"/>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Högst andel vet ej</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de tre frågor där flest vårdnadshavarna har svarat att de inte kan ta ställning till frågan. </a:t>
            </a:r>
            <a:br/>
            <a:r>
              <a:rPr lang="en-GB" sz="1400" spc="50" noProof="1">
                <a:solidFill>
                  <a:schemeClr val="tx1">
                    <a:lumMod val="75000"/>
                    <a:lumOff val="25000"/>
                  </a:schemeClr>
                </a:solidFill>
              </a:rPr>
              <a:t>De grå staplarna visar andelen Vet ej.</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Barnens Hus</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47.1%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200" i="1" spc="50" noProof="1">
                  <a:solidFill>
                    <a:schemeClr val="tx1">
                      <a:lumMod val="166234"/>
                    </a:schemeClr>
                  </a:solidFill>
                </a:rPr>
                <a:t>De områden som dessa tre frågor gäller är områden där många vårdnadshavarna inte känner till hur verksamheten arbetar. Här kan tydligare information om mål och arbetssätt vara relevant.</a:t>
              </a:r>
              <a:br>
                <a:rPr dirty="0"/>
              </a:br>
              <a:br>
                <a:rPr dirty="0"/>
              </a:br>
            </a:p>
          </p:txBody>
        </p:sp>
      </p:grpSp>
      <p:grpSp>
        <p:nvGrpSpPr>
          <p:cNvPr id="5000" name="BodyContent"/>
          <p:cNvGrpSpPr/>
          <p:nvPr/>
        </p:nvGrpSpPr>
        <p:grpSpPr>
          <a:xfrm>
            <a:off x="720000" y="1466101"/>
            <a:ext cx="7488000" cy="4356000"/>
            <a:chOff x="720000" y="1296000"/>
            <a:chExt cx="7488000" cy="4356000"/>
          </a:xfrm>
        </p:grpSpPr>
        <p:graphicFrame>
          <p:nvGraphicFramePr>
            <p:cNvPr id="5002" name="BodyContentTable"/>
            <p:cNvGraphicFramePr>
              <a:graphicFrameLocks/>
            </p:cNvGraphicFramePr>
            <p:nvPr/>
          </p:nvGraphicFramePr>
          <p:xfrm>
            <a:off x="720000" y="1296000"/>
            <a:ext cx="7488000" cy="4356000"/>
          </p:xfrm>
          <a:graphic>
            <a:graphicData uri="http://schemas.openxmlformats.org/drawingml/2006/table">
              <a:tbl>
                <a:tblPr>
</a:tblPr>
                <a:tblGrid>
                  <a:gridCol w="3744000"/>
                  <a:gridCol w="1872000"/>
                  <a:gridCol w="1872000"/>
                </a:tblGrid>
                <!--columnGroups:-->
                <a:tr h="540000">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11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c>
                    <a:txBody>
                      <a:bodyPr/>
                      <a:lstStyle/>
                      <a:p>
                        <a:pPr fontAlgn="ctr" algn="r">
                          <a:defRPr spc="50"/>
                        </a:pPr>
                        <a:endParaRPr dirty="0" sz="1100"/>
                      </a:p>
                    </a:txBody>
                    <a:tcPr anchor="ctr" marR="72000" marT="0" marB="0" horzOverflow="clip" marL="72000">
                      <a:lnL>
                        <a:noFill/>
                      </a:lnL>
                      <a:lnR>
                        <a:noFill/>
                      </a:lnR>
                      <a:lnT>
                        <a:noFill/>
                      </a:lnT>
                      <a:lnB>
                        <a:noFill/>
                      </a:lnB>
                    </a:tcPr>
                  </a:tc>
                </a:tr>
                <!--columnGroups:-->
                <a:tr h="540000">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11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r>
              </a:tbl>
            </a:graphicData>
          </a:graphic>
        </p:graphicFrame>
        <p:sp>
          <p:nvSpPr>
            <p:cNvPr id="201" name="Cell_2_1_2_1"/>
            <p:cNvSpPr txBox="1"/>
            <p:nvPr/>
          </p:nvSpPr>
          <p:spPr>
            <a:xfrm>
              <a:off y="183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Barnen får möjlighet att utveckla förståelse för naturvetenskap</a:t>
              </a:r>
            </a:p>
          </p:txBody>
        </p:sp>
        <p:sp>
          <p:nvSpPr>
            <p:cNvPr id="301" name="Cell_3_1_3_1"/>
            <p:cNvSpPr txBox="1"/>
            <p:nvPr/>
          </p:nvSpPr>
          <p:spPr>
            <a:xfrm>
              <a:off y="237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Flickor och pojkar har samma möjligheter</a:t>
              </a:r>
            </a:p>
          </p:txBody>
        </p:sp>
        <p:sp>
          <p:nvSpPr>
            <p:cNvPr id="401" name="Cell_4_1_4_1"/>
            <p:cNvSpPr txBox="1"/>
            <p:nvPr/>
          </p:nvSpPr>
          <p:spPr>
            <a:xfrm>
              <a:off y="2916000" x="720000"/>
              <a:ext cx="3744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l">
                <a:defRPr spc="50"/>
              </a:pPr>
              <a:r>
                <a:rPr sz="1100" lang="en-GB" spc="50" noProof="1"/>
                <a:t>Förskolan ska vara rolig, trygg och lärorik för alla barn</a:t>
              </a:r>
            </a:p>
          </p:txBody>
        </p:sp>
        <p:graphicFrame>
          <p:nvGraphicFramePr>
            <p:cNvPr id="5002" name="Chart_2_2_2_3"/>
            <p:cNvGraphicFramePr>
              <a:graphicFrameLocks/>
            </p:cNvGraphicFramePr>
            <p:nvPr/>
          </p:nvGraphicFramePr>
          <p:xfrm>
            <a:off y="1836000" x="4464000"/>
            <a:ext cx="3744000" cy="540000"/>
          </p:xfrm>
          <a:graphic>
            <a:graphicData uri="http://schemas.openxmlformats.org/drawingml/2006/chart">
              <c:chart xmlns:c="http://schemas.openxmlformats.org/drawingml/2006/chart" r:id="Raf9061beeef34cc9"/>
            </a:graphicData>
          </a:graphic>
        </p:graphicFrame>
        <p:graphicFrame>
          <p:nvGraphicFramePr>
            <p:cNvPr id="5003" name="Chart_3_2_3_3"/>
            <p:cNvGraphicFramePr>
              <a:graphicFrameLocks/>
            </p:cNvGraphicFramePr>
            <p:nvPr/>
          </p:nvGraphicFramePr>
          <p:xfrm>
            <a:off y="2376000" x="4464000"/>
            <a:ext cx="3744000" cy="540000"/>
          </p:xfrm>
          <a:graphic>
            <a:graphicData uri="http://schemas.openxmlformats.org/drawingml/2006/chart">
              <c:chart xmlns:c="http://schemas.openxmlformats.org/drawingml/2006/chart" r:id="Rc21eacdb6f7b446a"/>
            </a:graphicData>
          </a:graphic>
        </p:graphicFrame>
        <p:graphicFrame>
          <p:nvGraphicFramePr>
            <p:cNvPr id="5004" name="Chart_4_2_4_3"/>
            <p:cNvGraphicFramePr>
              <a:graphicFrameLocks/>
            </p:cNvGraphicFramePr>
            <p:nvPr/>
          </p:nvGraphicFramePr>
          <p:xfrm>
            <a:off y="2916000" x="4464000"/>
            <a:ext cx="3744000" cy="1620000"/>
          </p:xfrm>
          <a:graphic>
            <a:graphicData uri="http://schemas.openxmlformats.org/drawingml/2006/chart">
              <c:chart xmlns:c="http://schemas.openxmlformats.org/drawingml/2006/chart" r:id="Re1250b2a92f34d63"/>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Barnens Hus</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47.1%</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4.9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5.0</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7.0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Förskolan ska vara rolig, trygg och lärorik för alla barn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tar väl hand om mitt barn</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Personalen ska ge föräldrar tydlig information</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Föräldrar ska kunna vara med och påverka arbetet i fsk</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möta personal som de känner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6284b76c1ade4a32"/>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9da4b2b88b954a90"/>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da2dbe0718b44ad4"/>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578043854545417d"/>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0c682d82ebc842a5"/>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cfc9d22fbfd1408e"/>
            <a:stretch>
              <a:fillRect/>
            </a:stretch>
          </p:blipFill>
          <p:spPr>
            <a:xfrm>
              <a:off x="3713020" y="1644568"/>
              <a:ext cx="2637744" cy="196125"/>
            </a:xfrm>
            <a:prstGeom prst="rect">
              <a:avLst/>
            </a:prstGeom>
          </p:spPr>
        </p:pic>
        <p:pic>
          <p:nvPicPr>
            <p:cNvPr id="5" name="Bildobjekt 4"/>
            <p:cNvPicPr>
              <a:picLocks noChangeAspect="1"/>
            </p:cNvPicPr>
            <p:nvPr/>
          </p:nvPicPr>
          <p:blipFill>
            <a:blip r:embed="Rd98f8f22dfc543bd"/>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Barnens Hus</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47.1%</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6.1</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5.9</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7.0</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5.6</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5.7</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ingå i mindre och större grupper under delar av dagen</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ha inflytande på verksamhetens innehåll</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lära sig hur man fungerar tillsammans i en grupp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känna glädjen av att lära sig och känna att de behövs i gruppen</a:t>
              </a:r>
            </a:p>
          </p:txBody>
        </p:sp>
        <p:sp>
          <p:nvSpPr>
            <p:cNvPr id="601" name="Cell_6_1_6_1"/>
            <p:cNvSpPr txBox="1"/>
            <p:nvPr/>
          </p:nvSpPr>
          <p:spPr>
            <a:xfrm>
              <a:off y="399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ska kunna byta mellan olika aktiviteter under dagen</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8b969e8732fb4372"/>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d21f371b29e444dd"/>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c9e05e221b8f4822"/>
            </a:graphicData>
          </a:graphic>
        </p:graphicFrame>
        <p:graphicFrame>
          <p:nvGraphicFramePr>
            <p:cNvPr id="5005" name="Chart_5_2_5_3"/>
            <p:cNvGraphicFramePr>
              <a:graphicFrameLocks/>
            </p:cNvGraphicFramePr>
            <p:nvPr/>
          </p:nvGraphicFramePr>
          <p:xfrm>
            <a:off y="3456000" x="3780000"/>
            <a:ext cx="2880000" cy="540000"/>
          </p:xfrm>
          <a:graphic>
            <a:graphicData uri="http://schemas.openxmlformats.org/drawingml/2006/chart">
              <c:chart xmlns:c="http://schemas.openxmlformats.org/drawingml/2006/chart" r:id="R581b8f5f11374b82"/>
            </a:graphicData>
          </a:graphic>
        </p:graphicFrame>
        <p:graphicFrame>
          <p:nvGraphicFramePr>
            <p:cNvPr id="5006" name="Chart_6_2_6_3"/>
            <p:cNvGraphicFramePr>
              <a:graphicFrameLocks/>
            </p:cNvGraphicFramePr>
            <p:nvPr/>
          </p:nvGraphicFramePr>
          <p:xfrm>
            <a:off y="3996000" x="3780000"/>
            <a:ext cx="2880000" cy="2700000"/>
          </p:xfrm>
          <a:graphic>
            <a:graphicData uri="http://schemas.openxmlformats.org/drawingml/2006/chart">
              <c:chart xmlns:c="http://schemas.openxmlformats.org/drawingml/2006/chart" r:id="R37a4b329eaee419c"/>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455d8ff37ba94b52"/>
            <a:stretch>
              <a:fillRect/>
            </a:stretch>
          </p:blipFill>
          <p:spPr>
            <a:xfrm>
              <a:off x="3713020" y="1644568"/>
              <a:ext cx="2637744" cy="196125"/>
            </a:xfrm>
            <a:prstGeom prst="rect">
              <a:avLst/>
            </a:prstGeom>
          </p:spPr>
        </p:pic>
        <p:pic>
          <p:nvPicPr>
            <p:cNvPr id="5" name="Bildobjekt 4"/>
            <p:cNvPicPr>
              <a:picLocks noChangeAspect="1"/>
            </p:cNvPicPr>
            <p:nvPr/>
          </p:nvPicPr>
          <p:blipFill>
            <a:blip r:embed="R31c505a0f158467a"/>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Resultat per fråga</a:t>
              </a:r>
            </a:p>
          </p:txBody>
        </p:sp>
      </p:grpSp>
      <p:sp>
        <p:nvSpPr>
          <p:cNvPr id="19" name="Title2Left"/>
          <p:cNvSpPr txBox="1"/>
          <p:nvPr/>
        </p:nvSpPr>
        <p:spPr>
          <a:xfrm>
            <a:off x="720000" y="765899"/>
            <a:ext cx="8645942" cy="828650"/>
          </a:xfrm>
          <a:prstGeom prst="rect">
            <a:avLst/>
          </a:prstGeom>
          <a:noFill/>
        </p:spPr>
        <p:txBody>
          <a:bodyPr vertOverflow="clip" wrap="square" lIns="0" tIns="0" rIns="0" bIns="0" rtlCol="0" anchor="t"/>
          <a:lstStyle/>
          <a:p>
            <a:r>
              <a:rPr lang="sv-SE" sz="1400" spc="50" noProof="1">
                <a:solidFill>
                  <a:schemeClr val="tx1">
                    <a:lumMod val="75000"/>
                    <a:lumOff val="25000"/>
                  </a:schemeClr>
                </a:solidFill>
              </a:rPr>
              <a:t>Här visas resultat per fråga, dvs andelen av alla svarande som valt respektive svarsalternativ. </a:t>
            </a:r>
            <a:br/>
            <a:r>
              <a:rPr lang="sv-SE" sz="1400" spc="50" noProof="1">
                <a:solidFill>
                  <a:schemeClr val="tx1">
                    <a:lumMod val="75000"/>
                    <a:lumOff val="25000"/>
                  </a:schemeClr>
                </a:solidFill>
              </a:rPr>
              <a:t>I kolumnerna till höger visas frågans medelvärde för förskolan både för i år och förra året, samt medelvärde för kommunen och för GR.</a:t>
            </a:r>
            <a:endParaRPr sz="1400" dirty="0">
              <a:solidFill>
                <a:schemeClr val="tx1">
                  <a:lumMod val="75000"/>
                  <a:lumOff val="25000"/>
                </a:schemeClr>
              </a:solidFill>
            </a:endParaRPr>
          </a:p>
        </p:txBody>
      </p:sp>
      <p:grpSp>
        <p:nvGrpSpPr>
          <p:cNvPr id="70" name="Footer"/>
          <p:cNvGrpSpPr/>
          <p:nvPr/>
        </p:nvGrpSpPr>
        <p:grpSpPr>
          <a:xfrm>
            <a:off x="108000" y="6372000"/>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Barnens Hus</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47.1%</a:t>
              </a:r>
              <a:br>
                <a:rPr sz="1400" dirty="0"/>
              </a:br>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338618"/>
            <a:ext cx="8460000" cy="1072024"/>
            <a:chOff x="720000" y="5570465"/>
            <a:chExt cx="8460000" cy="297535"/>
          </a:xfrm>
        </p:grpSpPr>
        <p:sp>
          <p:nvSpPr>
            <p:cNvPr id="61" name="BodyFooterLeft"/>
            <p:cNvSpPr txBox="1"/>
            <p:nvPr/>
          </p:nvSpPr>
          <p:spPr>
            <a:xfrm>
              <a:off x="720000" y="5570465"/>
              <a:ext cx="8460000" cy="297535"/>
            </a:xfrm>
            <a:prstGeom prst="rect">
              <a:avLst/>
            </a:prstGeom>
            <a:noFill/>
          </p:spPr>
          <p:txBody>
            <a:bodyPr vertOverflow="clip" wrap="square" lIns="0" tIns="0" rIns="0" bIns="0" rtlCol="0" anchor="t"/>
            <a:lstStyle/>
            <a:p>
              <a:pPr algn="l"/>
              <a:r>
                <a:rPr lang="en-GB" sz="1100" i="1" spc="50" noProof="1">
                  <a:solidFill>
                    <a:schemeClr val="tx1">
                      <a:lumMod val="166234"/>
                    </a:schemeClr>
                  </a:solidFill>
                </a:rPr>
                <a:t>Varje färgat fält motsvarar ett svarsalternativ. I fältet visas procentandelen av de svarande som har valt det svarsalternativet.</a:t>
              </a:r>
              <a:br/>
              <a:r>
                <a:rPr lang="en-GB" sz="1100" i="1" spc="50" noProof="1">
                  <a:solidFill>
                    <a:schemeClr val="tx1">
                      <a:lumMod val="166234"/>
                    </a:schemeClr>
                  </a:solidFill>
                </a:rPr>
                <a:t>I tabellen bredvid stapeldiagrammet redovisas medelvärde för varje fråga, det vill säga ett genomsnittsvärde för alla vårdnadshavares svar. Värdet kan enkelt jämföras med andra medelvärden. Medelvärdet kan i denna undersökning ligga mellan 1 och 7 och ju högre värde desto mer nöjda vårdnadshavare.</a:t>
              </a:r>
            </a:p>
          </p:txBody>
        </p:sp>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grpSp>
        <p:nvGrpSpPr>
          <p:cNvPr id="16" name="BodyContent"/>
          <p:cNvGrpSpPr/>
          <p:nvPr/>
        </p:nvGrpSpPr>
        <p:grpSpPr>
          <a:xfrm>
            <a:off x="720000" y="1976007"/>
            <a:ext cx="8136000" cy="4356000"/>
            <a:chOff x="720000" y="1296000"/>
            <a:chExt cx="8136000" cy="4356000"/>
          </a:xfrm>
        </p:grpSpPr>
        <p:graphicFrame>
          <p:nvGraphicFramePr>
            <p:cNvPr id="5002" name="BodyContentTable"/>
            <p:cNvGraphicFramePr>
              <a:graphicFrameLocks/>
            </p:cNvGraphicFramePr>
            <p:nvPr/>
          </p:nvGraphicFramePr>
          <p:xfrm>
            <a:off x="720000" y="1296000"/>
            <a:ext cx="8136000" cy="4356000"/>
          </p:xfrm>
          <a:graphic>
            <a:graphicData uri="http://schemas.openxmlformats.org/drawingml/2006/table">
              <a:tbl>
                <a:tblPr>
</a:tblPr>
                <a:tblGrid>
                  <a:gridCol w="3060000"/>
                  <a:gridCol w="1440000"/>
                  <a:gridCol w="1440000"/>
                  <a:gridCol w="540000"/>
                  <a:gridCol w="540000"/>
                  <a:gridCol w="540000"/>
                  <a:gridCol w="540000"/>
                </a:tblGrid>
                <!--columnGroups:-->
                <a:tr h="540000">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c>
                    <a:txBody>
                      <a:bodyPr/>
                      <a:lstStyle/>
                      <a:p>
                        <a:pPr fontAlgn="b" algn="r">
                          <a:defRPr spc="50"/>
                        </a:pPr>
                        <a:endParaRPr dirty="0" sz="800"/>
                      </a:p>
                    </a:txBody>
                    <a:tcPr anchor="b" marR="72000" marT="0" marB="0" marL="72000">
                      <a:lnL>
                        <a:noFill/>
                      </a:lnL>
                      <a:lnR>
                        <a:noFill/>
                      </a:lnR>
                      <a:lnT>
                        <a:noFill/>
                      </a:lnT>
                      <a:lnB>
                        <a:solidFill>
                          <a:srgbClr val="DDDDDD"/>
                        </a:solidFill>
                        <a:prstDash val="solid"/>
                        <a:round/>
                        <a:headEnd w="med" len="med" type="none"/>
                        <a:tailEnd w="med" len="med" type="none"/>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5.6</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5.7</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6.9</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6.8</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5.5</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endParaRPr dirty="0" sz="900"/>
                      </a:p>
                    </a:txBody>
                    <a:tcPr anchor="ctr" marR="72000" marT="0" marB="0" horzOverflow="clip" marL="72000">
                      <a:lnL>
                        <a:noFill/>
                      </a:lnL>
                      <a:lnR>
                        <a:noFill/>
                      </a:lnR>
                      <a:lnT>
                        <a:noFill/>
                      </a:lnT>
                      <a:lnB>
                        <a:noFill/>
                      </a:lnB>
                    </a:tcPr>
                  </a:tc>
                  <a:tc>
                    <a:txBody>
                      <a:bodyPr/>
                      <a:lstStyle/>
                      <a:p>
                        <a:pPr fontAlgn="ctr" algn="r">
                          <a:defRPr spc="50"/>
                        </a:pPr>
                        <a:r>
                          <a:rPr sz="900" lang="en-GB" spc="50" noProof="1"/>
                          <a:t>6.5</a:t>
                        </a:r>
                      </a:p>
                    </a:txBody>
                    <a:tcPr anchor="ctr" marT="0" marB="0" horzOverflow="clip" marL="72000" marR="72000">
                      <a:lnL>
                        <a:noFill/>
                      </a:lnL>
                      <a:lnR>
                        <a:noFill/>
                      </a:lnR>
                      <a:lnT>
                        <a:noFill/>
                      </a:lnT>
                      <a:lnB>
                        <a:noFill/>
                      </a:lnB>
                    </a:tcPr>
                  </a:tc>
                  <a:tc>
                    <a:txBody>
                      <a:bodyPr/>
                      <a:lstStyle/>
                      <a:p>
                        <a:pPr fontAlgn="ctr" algn="r">
                          <a:defRPr spc="50"/>
                        </a:pPr>
                        <a:r>
                          <a:rPr sz="900" lang="en-GB" spc="50" noProof="1"/>
                          <a:t>6.7</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5.3</a:t>
                        </a:r>
                      </a:p>
                    </a:txBody>
                    <a:tcPr anchor="ctr" marT="0" marB="0" horzOverflow="clip" marL="72000" marR="72000">
                      <a:lnL>
                        <a:noFill/>
                      </a:lnL>
                      <a:lnR>
                        <a:noFill/>
                      </a:lnR>
                      <a:lnT>
                        <a:noFill/>
                      </a:lnT>
                      <a:lnB>
                        <a:noFill/>
                      </a:lnB>
                    </a:tcPr>
                  </a:tc>
                  <a:tc>
                    <a:txBody>
                      <a:bodyPr/>
                      <a:lstStyle/>
                      <a:p>
                        <a:pPr fontAlgn="ctr" algn="r">
                          <a:defRPr spc="50"/>
                        </a:pPr>
                        <a:r>
                          <a:rPr sz="900" lang="en-GB" spc="50" noProof="1"/>
                          <a:t>5.4</a:t>
                        </a:r>
                      </a:p>
                    </a:txBody>
                    <a:tcPr anchor="ctr" marT="0" marB="0" horzOverflow="clip" marL="72000" marR="72000">
                      <a:lnL>
                        <a:noFill/>
                      </a:lnL>
                      <a:lnR>
                        <a:noFill/>
                      </a:lnR>
                      <a:lnT>
                        <a:noFill/>
                      </a:lnT>
                      <a:lnB>
                        <a:noFill/>
                      </a:lnB>
                    </a:tcPr>
                  </a:tc>
                </a:tr>
                <!--columnGroups:-->
                <a:tr h="540000">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endParaRPr dirty="0" sz="900"/>
                      </a:p>
                    </a:txBody>
                    <a:tcPr anchor="ctr" marR="72000" marT="0" marB="0" horzOverflow="clip" marL="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7.0</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6.8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5.8</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c>
                    <a:txBody>
                      <a:bodyPr/>
                      <a:lstStyle/>
                      <a:p>
                        <a:pPr fontAlgn="ctr" algn="r">
                          <a:defRPr spc="50"/>
                        </a:pPr>
                        <a:r>
                          <a:rPr sz="900" lang="en-GB" spc="50" noProof="1"/>
                          <a:t>5.9</a:t>
                        </a:r>
                      </a:p>
                    </a:txBody>
                    <a:tcPr anchor="ctr" marT="0" marB="0" horzOverflow="clip" marL="72000" marR="72000">
                      <a:lnL>
                        <a:noFill/>
                      </a:lnL>
                      <a:lnR>
                        <a:noFill/>
                      </a:lnR>
                      <a:lnT>
                        <a:noFill/>
                      </a:lnT>
                      <a:lnB>
                        <a:solidFill>
                          <a:srgbClr val="DDDDDD"/>
                        </a:solidFill>
                        <a:prstDash val="solid"/>
                        <a:round/>
                        <a:headEnd w="med" len="med" type="none"/>
                        <a:tailEnd w="med" len="med" type="none"/>
                      </a:lnB>
                    </a:tcPr>
                  </a:tc>
                </a:tr>
              </a:tbl>
            </a:graphicData>
          </a:graphic>
        </p:graphicFrame>
        <p:sp>
          <p:nvSpPr>
            <p:cNvPr id="104" name="Cell_1_4_1_4"/>
            <p:cNvSpPr txBox="1"/>
            <p:nvPr/>
          </p:nvSpPr>
          <p:spPr>
            <a:xfrm>
              <a:off y="1296000" x="666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2016</a:t>
              </a:r>
            </a:p>
          </p:txBody>
        </p:sp>
        <p:sp>
          <p:nvSpPr>
            <p:cNvPr id="105" name="Cell_1_5_1_5"/>
            <p:cNvSpPr txBox="1"/>
            <p:nvPr/>
          </p:nvSpPr>
          <p:spPr>
            <a:xfrm>
              <a:off y="1296000" x="720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2015</a:t>
              </a:r>
            </a:p>
          </p:txBody>
        </p:sp>
        <p:sp>
          <p:nvSpPr>
            <p:cNvPr id="106" name="Cell_1_6_1_6"/>
            <p:cNvSpPr txBox="1"/>
            <p:nvPr/>
          </p:nvSpPr>
          <p:spPr>
            <a:xfrm>
              <a:off y="1296000" x="774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Göteborg</a:t>
              </a:r>
            </a:p>
          </p:txBody>
        </p:sp>
        <p:sp>
          <p:nvSpPr>
            <p:cNvPr id="107" name="Cell_1_7_1_7"/>
            <p:cNvSpPr txBox="1"/>
            <p:nvPr/>
          </p:nvSpPr>
          <p:spPr>
            <a:xfrm>
              <a:off y="1296000" x="8280000"/>
              <a:ext cx="540000" cy="540000"/>
            </a:xfrm>
            <a:prstGeom prst="rect">
              <a:avLst/>
            </a:prstGeom>
            <a:noFill/>
          </p:spPr>
          <p:style>
            <a:lnRef idx="0"/>
            <a:fillRef idx="0"/>
            <a:effectRef idx="0"/>
            <a:fontRef idx="minor"/>
          </p:style>
          <p:txBody>
            <a:bodyPr vertOverflow="clip" anchor="b" wrap="square" bIns="0" rIns="72000" tIns="0" lIns="0">
              <a:normAutofit/>
            </a:bodyPr>
            <a:lstStyle/>
            <a:p>
              <a:pPr fontAlgn="b" algn="r">
                <a:defRPr spc="50"/>
              </a:pPr>
              <a:r>
                <a:rPr sz="800" b="1" lang="en-GB" spc="50" noProof="1"/>
                <a:t>GR</a:t>
              </a:r>
            </a:p>
          </p:txBody>
        </p:sp>
        <p:sp>
          <p:nvSpPr>
            <p:cNvPr id="201" name="Cell_2_1_2_1"/>
            <p:cNvSpPr txBox="1"/>
            <p:nvPr/>
          </p:nvSpPr>
          <p:spPr>
            <a:xfrm>
              <a:off y="183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språket</a:t>
              </a:r>
            </a:p>
          </p:txBody>
        </p:sp>
        <p:sp>
          <p:nvSpPr>
            <p:cNvPr id="301" name="Cell_3_1_3_1"/>
            <p:cNvSpPr txBox="1"/>
            <p:nvPr/>
          </p:nvSpPr>
          <p:spPr>
            <a:xfrm>
              <a:off y="237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har möjlighet att utveckla förståelse för matematik</a:t>
              </a:r>
            </a:p>
          </p:txBody>
        </p:sp>
        <p:sp>
          <p:nvSpPr>
            <p:cNvPr id="401" name="Cell_4_1_4_1"/>
            <p:cNvSpPr txBox="1"/>
            <p:nvPr/>
          </p:nvSpPr>
          <p:spPr>
            <a:xfrm>
              <a:off y="291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Barnen får möjlighet att utveckla förståelse för naturvetenskap</a:t>
              </a:r>
            </a:p>
          </p:txBody>
        </p:sp>
        <p:sp>
          <p:nvSpPr>
            <p:cNvPr id="501" name="Cell_5_1_5_1"/>
            <p:cNvSpPr txBox="1"/>
            <p:nvPr/>
          </p:nvSpPr>
          <p:spPr>
            <a:xfrm>
              <a:off y="3456000" x="720000"/>
              <a:ext cx="3060000" cy="540000"/>
            </a:xfrm>
            <a:prstGeom prst="rect">
              <a:avLst/>
            </a:prstGeom>
            <a:noFill/>
          </p:spPr>
          <p:style>
            <a:lnRef idx="0"/>
            <a:fillRef idx="0"/>
            <a:effectRef idx="0"/>
            <a:fontRef idx="minor"/>
          </p:style>
          <p:txBody>
            <a:bodyPr vertOverflow="clip" anchor="ctr" wrap="square" bIns="0" rIns="72000" tIns="0" lIns="0">
              <a:normAutofit/>
            </a:bodyPr>
            <a:lstStyle/>
            <a:p>
              <a:pPr fontAlgn="ctr" algn="r">
                <a:defRPr spc="50"/>
              </a:pPr>
              <a:r>
                <a:rPr sz="900" lang="en-GB" spc="50" noProof="1"/>
                <a:t>Flickor och pojkar har samma möjligheter</a:t>
              </a:r>
            </a:p>
          </p:txBody>
        </p:sp>
        <p:graphicFrame>
          <p:nvGraphicFramePr>
            <p:cNvPr id="5002" name="Chart_2_2_2_3"/>
            <p:cNvGraphicFramePr>
              <a:graphicFrameLocks/>
            </p:cNvGraphicFramePr>
            <p:nvPr/>
          </p:nvGraphicFramePr>
          <p:xfrm>
            <a:off y="1836000" x="3780000"/>
            <a:ext cx="2880000" cy="540000"/>
          </p:xfrm>
          <a:graphic>
            <a:graphicData uri="http://schemas.openxmlformats.org/drawingml/2006/chart">
              <c:chart xmlns:c="http://schemas.openxmlformats.org/drawingml/2006/chart" r:id="R56ab7009f0dd48ee"/>
            </a:graphicData>
          </a:graphic>
        </p:graphicFrame>
        <p:graphicFrame>
          <p:nvGraphicFramePr>
            <p:cNvPr id="5003" name="Chart_3_2_3_3"/>
            <p:cNvGraphicFramePr>
              <a:graphicFrameLocks/>
            </p:cNvGraphicFramePr>
            <p:nvPr/>
          </p:nvGraphicFramePr>
          <p:xfrm>
            <a:off y="2376000" x="3780000"/>
            <a:ext cx="2880000" cy="540000"/>
          </p:xfrm>
          <a:graphic>
            <a:graphicData uri="http://schemas.openxmlformats.org/drawingml/2006/chart">
              <c:chart xmlns:c="http://schemas.openxmlformats.org/drawingml/2006/chart" r:id="R9205d2fb32ff4b1b"/>
            </a:graphicData>
          </a:graphic>
        </p:graphicFrame>
        <p:graphicFrame>
          <p:nvGraphicFramePr>
            <p:cNvPr id="5004" name="Chart_4_2_4_3"/>
            <p:cNvGraphicFramePr>
              <a:graphicFrameLocks/>
            </p:cNvGraphicFramePr>
            <p:nvPr/>
          </p:nvGraphicFramePr>
          <p:xfrm>
            <a:off y="2916000" x="3780000"/>
            <a:ext cx="2880000" cy="540000"/>
          </p:xfrm>
          <a:graphic>
            <a:graphicData uri="http://schemas.openxmlformats.org/drawingml/2006/chart">
              <c:chart xmlns:c="http://schemas.openxmlformats.org/drawingml/2006/chart" r:id="R78d3b2adfcc140ee"/>
            </a:graphicData>
          </a:graphic>
        </p:graphicFrame>
        <p:graphicFrame>
          <p:nvGraphicFramePr>
            <p:cNvPr id="5005" name="Chart_5_2_5_3"/>
            <p:cNvGraphicFramePr>
              <a:graphicFrameLocks/>
            </p:cNvGraphicFramePr>
            <p:nvPr/>
          </p:nvGraphicFramePr>
          <p:xfrm>
            <a:off y="3456000" x="3780000"/>
            <a:ext cx="2880000" cy="2700000"/>
          </p:xfrm>
          <a:graphic>
            <a:graphicData uri="http://schemas.openxmlformats.org/drawingml/2006/chart">
              <c:chart xmlns:c="http://schemas.openxmlformats.org/drawingml/2006/chart" r:id="Raaaaf6415ab94644"/>
            </a:graphicData>
          </a:graphic>
        </p:graphicFrame>
      </p:grpSp>
      <p:grpSp>
        <p:nvGrpSpPr>
          <p:cNvPr id="12" name="Grupp 11"/>
          <p:cNvGrpSpPr/>
          <p:nvPr/>
        </p:nvGrpSpPr>
        <p:grpSpPr>
          <a:xfrm>
            <a:off x="3713020" y="1644568"/>
            <a:ext cx="2982979" cy="398954"/>
            <a:chOff x="3713020" y="1644568"/>
            <a:chExt cx="2982979" cy="398954"/>
          </a:xfrm>
        </p:grpSpPr>
        <p:pic>
          <p:nvPicPr>
            <p:cNvPr id="11" name="Bildobjekt 10"/>
            <p:cNvPicPr>
              <a:picLocks noChangeAspect="1"/>
            </p:cNvPicPr>
            <p:nvPr/>
          </p:nvPicPr>
          <p:blipFill>
            <a:blip r:embed="R1141950eca9240e6"/>
            <a:stretch>
              <a:fillRect/>
            </a:stretch>
          </p:blipFill>
          <p:spPr>
            <a:xfrm>
              <a:off x="3713020" y="1644568"/>
              <a:ext cx="2637744" cy="196125"/>
            </a:xfrm>
            <a:prstGeom prst="rect">
              <a:avLst/>
            </a:prstGeom>
          </p:spPr>
        </p:pic>
        <p:pic>
          <p:nvPicPr>
            <p:cNvPr id="5" name="Bildobjekt 4"/>
            <p:cNvPicPr>
              <a:picLocks noChangeAspect="1"/>
            </p:cNvPicPr>
            <p:nvPr/>
          </p:nvPicPr>
          <p:blipFill>
            <a:blip r:embed="R5c3f37b7b5984226"/>
            <a:stretch>
              <a:fillRect/>
            </a:stretch>
          </p:blipFill>
          <p:spPr>
            <a:xfrm>
              <a:off x="3816002" y="1808699"/>
              <a:ext cx="2879997" cy="234823"/>
            </a:xfrm>
            <a:prstGeom prst="rect">
              <a:avLst/>
            </a:prstGeom>
          </p:spPr>
        </p:pic>
      </p:grpSp>
    </p:spTree>
    <p:extLst>
      <p:ext uri="{BB962C8B-B14F-4D97-AF65-F5344CB8AC3E}">
        <p14:creationId xmlns:p14="http://schemas.microsoft.com/office/powerpoint/2010/main" val="36901490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Frågeområdenas värde nedbrutet per enhet</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förskolans resultat uppdelat per avdelning. Medelvärde per frågeområde redovisas.</a:t>
            </a:r>
            <a:br/>
            <a:r>
              <a:rPr lang="en-GB" sz="1400" spc="50" noProof="1">
                <a:solidFill>
                  <a:schemeClr val="tx1">
                    <a:lumMod val="75000"/>
                    <a:lumOff val="25000"/>
                  </a:schemeClr>
                </a:solidFill>
              </a:rPr>
              <a:t>Observera att det kan röra sig om få svar för varje enhet och att resultaten därför kan variera kraftigt.</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Barnens Hus</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47.1%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table">
              <a:tbl>
                <a:tblPr>
</a:tblPr>
                <a:tblGrid>
                  <a:gridCol w="1440000"/>
                  <a:gridCol w="1296000"/>
                  <a:gridCol w="1296000"/>
                  <a:gridCol w="1296000"/>
                  <a:gridCol w="1296000"/>
                  <a:gridCol w="1296000"/>
                  <a:gridCol w="1296000"/>
                </a:tblGrid>
                <!--columnGroups:.-->
                <a:tr h="100000">
                  <a:tc>
                    <a:txBody>
                      <a:bodyPr/>
                      <a:lstStyle/>
                      <a:p>
                        <a:pPr fontAlgn="t" algn="l">
                          <a:defRPr spc="50"/>
                        </a:pPr>
                        <a:endParaRPr dirty="0" sz="1000"/>
                      </a:p>
                    </a:txBody>
                    <a:tcPr marR="72000" marT="36000" marB="36000"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TRYGGHET OCH GEMENSKAP</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INFORMATION OCH INFLYTANDE</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FÖRUTSÄTTNINGAR</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PEDAGOGIK</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r>
                          <a:rPr sz="1000" lang="en-GB" spc="50" noProof="1"/>
                          <a:t>KONTINUITET</a:t>
                        </a:r>
                        <a:endParaRPr dirty="0" sz="1000"/>
                      </a:p>
                    </a:txBody>
                    <a:tcPr marR="72000" marT="36000" marB="36000" marL="72000">
                      <a:lnL>
                        <a:noFill/>
                      </a:lnL>
                      <a:lnR>
                        <a:noFill/>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c>
                    <a:txBody>
                      <a:bodyPr/>
                      <a:lstStyle/>
                      <a:p>
                        <a:pPr fontAlgn="t" algn="r">
                          <a:defRPr spc="50"/>
                        </a:pPr>
                        <a:endParaRPr dirty="0" sz="1000"/>
                      </a:p>
                    </a:txBody>
                    <a:tcPr marR="72000" marT="36000" marB="36000"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w="6350">
                        <a:solidFill>
                          <a:schemeClr val="tx2">
                            <a:lumMod val="447059"/>
                          </a:schemeClr>
                        </a:solidFill>
                        <a:prstDash val="solid"/>
                        <a:round/>
                        <a:headEnd w="med" len="med" type="none"/>
                        <a:tailEnd w="med" len="med" type="none"/>
                      </a:lnB>
                      <a:solidFill>
                        <a:schemeClr val="tx2">
                          <a:lumMod val="433333"/>
                        </a:schemeClr>
                      </a:solidFill>
                    </a:tcPr>
                  </a:tc>
                </a:tr>
                <!--columnGroups:.-->
                <a:tr h="100000">
                  <a:tc>
                    <a:txBody>
                      <a:bodyPr/>
                      <a:lstStyle/>
                      <a:p>
                        <a:pPr fontAlgn="ctr" algn="l">
                          <a:defRPr spc="50"/>
                        </a:pPr>
                        <a:r>
                          <a:rPr sz="900" b="1" lang="en-GB" spc="50" noProof="1"/>
                          <a:t>Montessoriförskolan Barnens Hus</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7.0</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6.8</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r">
                          <a:defRPr spc="50"/>
                        </a:pPr>
                        <a:r>
                          <a:rPr sz="900" lang="en-GB" b="1" spc="50" noProof="1"/>
                          <a:t>7.0</a:t>
                        </a:r>
                      </a:p>
                    </a:txBody>
                    <a:tcPr anchor="ctr" marT="36000" marB="36000" horzOverflow="clip" marL="72000" marR="72000">
                      <a:lnL>
                        <a:noFill/>
                      </a:lnL>
                      <a:lnR>
                        <a:noFill/>
                      </a:lnR>
                      <a:lnT w="6350">
                        <a:solidFill>
                          <a:schemeClr val="tx2">
                            <a:lumMod val="447059"/>
                          </a:schemeClr>
                        </a:solidFill>
                        <a:prstDash val="solid"/>
                        <a:round/>
                        <a:headEnd w="med" len="med" type="none"/>
                        <a:tailEnd w="med" len="med" type="none"/>
                      </a:lnT>
                      <a:lnB>
                        <a:noFill/>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w="6350">
                        <a:solidFill>
                          <a:schemeClr val="tx2">
                            <a:lumMod val="447059"/>
                          </a:schemeClr>
                        </a:solidFill>
                        <a:prstDash val="solid"/>
                        <a:round/>
                        <a:headEnd w="med" len="med" type="none"/>
                        <a:tailEnd w="med" len="med" type="none"/>
                      </a:lnT>
                      <a:lnB>
                        <a:noFill/>
                      </a:lnB>
                    </a:tcPr>
                  </a:tc>
                </a:tr>
                <!--columnGroups:.-->
                <a:tr h="100000">
                  <a:tc>
                    <a:txBody>
                      <a:bodyPr/>
                      <a:lstStyle/>
                      <a:p>
                        <a:pPr fontAlgn="ctr" algn="l">
                          <a:defRPr spc="50"/>
                        </a:pPr>
                        <a:r>
                          <a:rPr sz="900" lang="en-GB" spc="50" noProof="1"/>
                          <a:t>Barnens Hus</a:t>
                        </a:r>
                        <a:endParaRPr dirty="0" sz="900"/>
                      </a:p>
                    </a:txBody>
                    <a:tcPr anchor="ctr" marR="72000" marT="36000" marB="36000" horzOverflow="clip" marL="72000">
                      <a:lnL w="6350">
                        <a:solidFill>
                          <a:schemeClr val="tx2">
                            <a:lumMod val="447059"/>
                          </a:schemeClr>
                        </a:solidFill>
                        <a:prstDash val="solid"/>
                        <a:round/>
                        <a:headEnd w="med" len="med" type="none"/>
                        <a:tailEnd w="med" len="med" type="none"/>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7.0</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6.8</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r">
                          <a:defRPr spc="50"/>
                        </a:pPr>
                        <a:r>
                          <a:rPr sz="900" lang="en-GB" spc="50" noProof="1"/>
                          <a:t>7.0</a:t>
                        </a:r>
                      </a:p>
                    </a:txBody>
                    <a:tcPr anchor="ctr" marT="36000" marB="36000" horzOverflow="clip" marL="72000" marR="72000">
                      <a:lnL>
                        <a:noFill/>
                      </a:lnL>
                      <a:lnR>
                        <a:noFill/>
                      </a:lnR>
                      <a:lnT>
                        <a:noFill/>
                      </a:lnT>
                      <a:lnB w="6350">
                        <a:solidFill>
                          <a:schemeClr val="tx2">
                            <a:lumMod val="447059"/>
                          </a:schemeClr>
                        </a:solidFill>
                        <a:prstDash val="solid"/>
                        <a:round/>
                        <a:headEnd w="med" len="med" type="none"/>
                        <a:tailEnd w="med" len="med" type="none"/>
                      </a:lnB>
                    </a:tcPr>
                  </a:tc>
                  <a:tc>
                    <a:txBody>
                      <a:bodyPr/>
                      <a:lstStyle/>
                      <a:p>
                        <a:pPr fontAlgn="ctr" algn="l">
                          <a:defRPr spc="50"/>
                        </a:pPr>
                        <a:endParaRPr dirty="0" sz="900"/>
                      </a:p>
                    </a:txBody>
                    <a:tcPr anchor="ctr" marR="72000" marT="36000" marB="36000" horzOverflow="clip" marL="72000">
                      <a:lnL>
                        <a:noFill/>
                      </a:lnL>
                      <a:lnR w="6350">
                        <a:solidFill>
                          <a:schemeClr val="tx2">
                            <a:lumMod val="447059"/>
                          </a:schemeClr>
                        </a:solidFill>
                        <a:prstDash val="solid"/>
                        <a:round/>
                        <a:headEnd w="med" len="med" type="none"/>
                        <a:tailEnd w="med" len="med" type="none"/>
                      </a:lnR>
                      <a:lnT>
                        <a:noFill/>
                      </a:lnT>
                      <a:lnB w="6350">
                        <a:solidFill>
                          <a:schemeClr val="tx2">
                            <a:lumMod val="447059"/>
                          </a:schemeClr>
                        </a:solidFill>
                        <a:prstDash val="solid"/>
                        <a:round/>
                        <a:headEnd w="med" len="med" type="none"/>
                        <a:tailEnd w="med" len="med" type="none"/>
                      </a:lnB>
                    </a:tcPr>
                  </a:tc>
                </a:tr>
              </a:tbl>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a.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Barnens Hus</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47.1%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cf9f2e87371f4a25"/>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b.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Könsuppdelad andel positiva</a:t>
              </a:r>
            </a:p>
          </p:txBody>
        </p:sp>
      </p:grpSp>
      <p:sp>
        <p:nvSpPr>
          <p:cNvPr id="19" name="Title2Left"/>
          <p:cNvSpPr txBox="1"/>
          <p:nvPr/>
        </p:nvSpPr>
        <p:spPr>
          <a:xfrm>
            <a:off x="720000" y="765899"/>
            <a:ext cx="8645942" cy="920858"/>
          </a:xfrm>
          <a:prstGeom prst="rect">
            <a:avLst/>
          </a:prstGeom>
          <a:noFill/>
        </p:spPr>
        <p:txBody>
          <a:bodyPr vertOverflow="clip" wrap="square" lIns="0" tIns="0" rIns="0" bIns="0" rtlCol="0" anchor="t"/>
          <a:lstStyle/>
          <a:p>
            <a:pPr algn="l"/>
            <a:r>
              <a:rPr lang="en-GB" sz="1400" spc="50" noProof="1">
                <a:solidFill>
                  <a:schemeClr val="tx1">
                    <a:lumMod val="75000"/>
                    <a:lumOff val="25000"/>
                  </a:schemeClr>
                </a:solidFill>
              </a:rPr>
              <a:t>Nedan visas andel positiva per frågeområde tillsammans med de frågor som ingår i varje område. </a:t>
            </a:r>
            <a:br/>
            <a:r>
              <a:rPr lang="en-GB" sz="1400" spc="50" noProof="1">
                <a:solidFill>
                  <a:schemeClr val="tx1">
                    <a:lumMod val="75000"/>
                    <a:lumOff val="25000"/>
                  </a:schemeClr>
                </a:solidFill>
              </a:rPr>
              <a:t>Svaren redovisas även uppdelade på vilket kön barnet har.</a:t>
            </a:r>
            <a:br>
              <a:rPr dirty="0"/>
            </a:br>
            <a:br>
              <a:rPr dirty="0"/>
            </a:br>
            <a:br>
              <a:rPr sz="1400" dirty="0">
                <a:solidFill>
                  <a:schemeClr val="tx1">
                    <a:lumMod val="75000"/>
                    <a:lumOff val="25000"/>
                  </a:schemeClr>
                </a:solidFill>
              </a:rPr>
            </a:br>
            <a:endParaRPr sz="1400" dirty="0">
              <a:solidFill>
                <a:schemeClr val="tx1">
                  <a:lumMod val="75000"/>
                  <a:lumOff val="25000"/>
                </a:schemeClr>
              </a:solidFill>
            </a:endParaRPr>
          </a:p>
        </p:txBody>
      </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Barnens Hus</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47.1%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048008"/>
            <a:chOff x="720000" y="1296000"/>
            <a:chExt cx="8460000" cy="4356000"/>
          </a:xfrm>
        </p:grpSpPr>
        <p:graphicFrame>
          <p:nvGraphicFramePr>
            <p:cNvPr id="5002" name="BodyContentTable"/>
            <p:cNvGraphicFramePr>
              <a:graphicFrameLocks/>
            </p:cNvGraphicFramePr>
            <p:nvPr/>
          </p:nvGraphicFramePr>
          <p:xfrm>
            <a:off x="720000" y="1296000"/>
            <a:ext cx="8460000" cy="4356000"/>
          </p:xfrm>
          <a:graphic>
            <a:graphicData uri="http://schemas.openxmlformats.org/drawingml/2006/chart">
              <c:chart xmlns:c="http://schemas.openxmlformats.org/drawingml/2006/chart" xmlns:r="http://schemas.openxmlformats.org/officeDocument/2006/relationships" r:id="Rd23bb62e737b4c79"/>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1c.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Title1"/>
          <p:cNvGrpSpPr/>
          <p:nvPr/>
        </p:nvGrpSpPr>
        <p:grpSpPr>
          <a:xfrm>
            <a:off x="1268360" y="245806"/>
            <a:ext cx="7629834" cy="520092"/>
            <a:chOff x="108000" y="551301"/>
            <a:chExt cx="6046994" cy="417006"/>
          </a:xfrm>
        </p:grpSpPr>
        <p:sp>
          <p:nvSpPr>
            <p:cNvPr id="2" name="Title1Left"/>
            <p:cNvSpPr txBox="1"/>
            <p:nvPr/>
          </p:nvSpPr>
          <p:spPr>
            <a:xfrm>
              <a:off x="108000" y="551301"/>
              <a:ext cx="6046994" cy="417006"/>
            </a:xfrm>
            <a:prstGeom prst="rect">
              <a:avLst/>
            </a:prstGeom>
            <a:noFill/>
          </p:spPr>
          <p:txBody>
            <a:bodyPr vertOverflow="clip" wrap="square" lIns="0" tIns="0" rIns="0" bIns="0" rtlCol="0" anchor="t"/>
            <a:lstStyle/>
            <a:p>
              <a:pPr algn="l"/>
              <a:r>
                <a:rPr lang="en-GB" sz="2600" b="1" noProof="1">
                  <a:solidFill>
                    <a:schemeClr val="tx2"/>
                  </a:solidFill>
                </a:rPr>
                <a:t>Om respondenterna</a:t>
              </a:r>
            </a:p>
          </p:txBody>
        </p:sp>
      </p:grpSp>
      <p:grpSp>
        <p:nvGrpSpPr>
          <p:cNvPr id="70" name="Footer"/>
          <p:cNvGrpSpPr/>
          <p:nvPr/>
        </p:nvGrpSpPr>
        <p:grpSpPr>
          <a:xfrm>
            <a:off x="108000" y="6360125"/>
            <a:ext cx="9507948" cy="396000"/>
            <a:chOff x="108000" y="6372000"/>
            <a:chExt cx="9507948" cy="396000"/>
          </a:xfrm>
        </p:grpSpPr>
        <p:sp>
          <p:nvSpPr>
            <p:cNvPr id="71" name="FooterRight"/>
            <p:cNvSpPr txBox="1"/>
            <p:nvPr/>
          </p:nvSpPr>
          <p:spPr>
            <a:xfrm>
              <a:off x="108000" y="6372000"/>
              <a:ext cx="9507948" cy="396000"/>
            </a:xfrm>
            <a:prstGeom prst="rect">
              <a:avLst/>
            </a:prstGeom>
            <a:noFill/>
          </p:spPr>
          <p:txBody>
            <a:bodyPr vertOverflow="clip" wrap="square" lIns="0" tIns="0" rIns="0" bIns="0" rtlCol="0" anchor="b"/>
            <a:lstStyle/>
            <a:p>
              <a:pPr algn="r"/>
              <a:r>
                <a:rPr lang="en-GB" sz="1050" spc="50" noProof="1">
                  <a:solidFill>
                    <a:schemeClr val="tx1">
                      <a:lumMod val="249351"/>
                    </a:schemeClr>
                  </a:solidFill>
                </a:rPr>
                <a:t>Rapporten gäller </a:t>
              </a:r>
              <a:r>
                <a:rPr lang="en-GB" sz="1050" spc="50" noProof="1">
                  <a:solidFill>
                    <a:schemeClr val="tx1">
                      <a:lumMod val="249351"/>
                    </a:schemeClr>
                  </a:solidFill>
                </a:rPr>
                <a:t>Montessoriförskolan Barnens Hus</a:t>
              </a:r>
              <a:br/>
              <a:r>
                <a:rPr lang="en-GB" sz="1050" spc="50" noProof="1">
                  <a:solidFill>
                    <a:schemeClr val="tx1">
                      <a:lumMod val="249351"/>
                    </a:schemeClr>
                  </a:solidFill>
                </a:rPr>
                <a:t>och bygger på svar från </a:t>
              </a:r>
              <a:r>
                <a:rPr lang="en-GB" sz="1050" spc="50" noProof="1">
                  <a:solidFill>
                    <a:schemeClr val="tx1">
                      <a:lumMod val="249351"/>
                    </a:schemeClr>
                  </a:solidFill>
                </a:rPr>
                <a:t>8</a:t>
              </a:r>
              <a:r>
                <a:rPr lang="en-GB" sz="1050" spc="50" noProof="1">
                  <a:solidFill>
                    <a:schemeClr val="tx1">
                      <a:lumMod val="249351"/>
                    </a:schemeClr>
                  </a:solidFill>
                </a:rPr>
                <a:t> vårdnadshavare av </a:t>
              </a:r>
              <a:r>
                <a:rPr lang="en-GB" sz="1050" spc="50" noProof="1">
                  <a:solidFill>
                    <a:schemeClr val="tx1">
                      <a:lumMod val="249351"/>
                    </a:schemeClr>
                  </a:solidFill>
                </a:rPr>
                <a:t>17</a:t>
              </a:r>
              <a:r>
                <a:rPr lang="en-GB" sz="1050" spc="50" noProof="1">
                  <a:solidFill>
                    <a:schemeClr val="tx1">
                      <a:lumMod val="249351"/>
                    </a:schemeClr>
                  </a:solidFill>
                </a:rPr>
                <a:t> möjliga, alltså </a:t>
              </a:r>
              <a:r>
                <a:rPr lang="en-GB" sz="1050" spc="50" noProof="1">
                  <a:solidFill>
                    <a:schemeClr val="tx1">
                      <a:lumMod val="249351"/>
                    </a:schemeClr>
                  </a:solidFill>
                </a:rPr>
                <a:t>47.1%</a:t>
              </a:r>
              <a:br/>
              <a:br>
                <a:rPr sz="1400" dirty="0"/>
              </a:br>
              <a:endParaRPr sz="1400" dirty="0"/>
            </a:p>
          </p:txBody>
        </p:sp>
      </p:grpSp>
      <p:grpSp>
        <p:nvGrpSpPr>
          <p:cNvPr id="30" name="Title2"/>
          <p:cNvGrpSpPr/>
          <p:nvPr/>
        </p:nvGrpSpPr>
        <p:grpSpPr>
          <a:xfrm>
            <a:off x="720000" y="936000"/>
            <a:ext cx="8460000" cy="360000"/>
            <a:chOff x="720000" y="936000"/>
            <a:chExt cx="8460000" cy="360000"/>
          </a:xfrm>
        </p:grpSpPr>
        <p:sp>
          <p:nvSpPr>
            <p:cNvPr id="31" name="Title2Center"/>
            <p:cNvSpPr txBox="1"/>
            <p:nvPr/>
          </p:nvSpPr>
          <p:spPr>
            <a:xfrm>
              <a:off x="3540000" y="936000"/>
              <a:ext cx="2820000" cy="360000"/>
            </a:xfrm>
            <a:prstGeom prst="rect">
              <a:avLst/>
            </a:prstGeom>
            <a:noFill/>
          </p:spPr>
          <p:txBody>
            <a:bodyPr vertOverflow="clip" wrap="square" lIns="0" tIns="0" rIns="0" bIns="0" rtlCol="0" anchor="t"/>
            <a:lstStyle/>
            <a:p>
              <a:pPr algn="ctr"/>
              <a:r>
                <a:rPr lang="en-GB" sz="1200" b="1" spc="50" noProof="1">
                  <a:solidFill>
                    <a:schemeClr val="tx2">
                      <a:lumMod val="250980"/>
                    </a:schemeClr>
                  </a:solidFill>
                </a:rPr>
                <a:t>⋅</a:t>
              </a:r>
            </a:p>
          </p:txBody>
        </p:sp>
      </p:grpSp>
      <p:grpSp>
        <p:nvGrpSpPr>
          <p:cNvPr id="60" name="BodyFooter"/>
          <p:cNvGrpSpPr/>
          <p:nvPr/>
        </p:nvGrpSpPr>
        <p:grpSpPr>
          <a:xfrm>
            <a:off x="720000" y="5514108"/>
            <a:ext cx="8460000" cy="896533"/>
            <a:chOff x="720000" y="5570465"/>
            <a:chExt cx="8460000" cy="297535"/>
          </a:xfrm>
        </p:grpSpPr>
      </p:grpSp>
      <p:grpSp>
        <p:nvGrpSpPr>
          <p:cNvPr id="5000" name="BodyContent"/>
          <p:cNvGrpSpPr/>
          <p:nvPr/>
        </p:nvGrpSpPr>
        <p:grpSpPr>
          <a:xfrm>
            <a:off x="720000" y="1466101"/>
            <a:ext cx="8460000" cy="4356000"/>
            <a:chOff x="720000" y="1296000"/>
            <a:chExt cx="8460000" cy="4356000"/>
          </a:xfrm>
        </p:grpSpPr>
        <p:graphicFrame>
          <p:nvGraphicFramePr>
            <p:cNvPr id="5002" name="BodyContentTable"/>
            <p:cNvGraphicFramePr>
              <a:graphicFrameLocks/>
            </p:cNvGraphicFramePr>
            <p:nvPr/>
          </p:nvGraphicFramePr>
          <p:xfrm>
            <a:off x="720000" y="1296000"/>
            <a:ext cx="2820000" cy="4356000"/>
          </p:xfrm>
          <a:graphic>
            <a:graphicData uri="http://schemas.openxmlformats.org/drawingml/2006/chart">
              <c:chart xmlns:c="http://schemas.openxmlformats.org/drawingml/2006/chart" r:id="R7414e28144c04567"/>
            </a:graphicData>
          </a:graphic>
        </p:graphicFrame>
        <p:graphicFrame>
          <p:nvGraphicFramePr>
            <p:cNvPr id="5005" name="BodyContentTable"/>
            <p:cNvGraphicFramePr>
              <a:graphicFrameLocks/>
            </p:cNvGraphicFramePr>
            <p:nvPr/>
          </p:nvGraphicFramePr>
          <p:xfrm>
            <a:off x="3540000" y="1296000"/>
            <a:ext cx="2820000" cy="4356000"/>
          </p:xfrm>
          <a:graphic>
            <a:graphicData uri="http://schemas.openxmlformats.org/drawingml/2006/chart">
              <c:chart xmlns:c="http://schemas.openxmlformats.org/drawingml/2006/chart" r:id="Rcfb438d5b17f4991"/>
            </a:graphicData>
          </a:graphic>
        </p:graphicFrame>
        <p:graphicFrame>
          <p:nvGraphicFramePr>
            <p:cNvPr id="5008" name="BodyContentTable"/>
            <p:cNvGraphicFramePr>
              <a:graphicFrameLocks/>
            </p:cNvGraphicFramePr>
            <p:nvPr/>
          </p:nvGraphicFramePr>
          <p:xfrm>
            <a:off x="6360000" y="1296000"/>
            <a:ext cx="2820000" cy="4356000"/>
          </p:xfrm>
          <a:graphic>
            <a:graphicData uri="http://schemas.openxmlformats.org/drawingml/2006/chart">
              <c:chart xmlns:c="http://schemas.openxmlformats.org/drawingml/2006/chart" r:id="R6df0d64f7c7a4b2b"/>
            </a:graphicData>
          </a:graphic>
        </p:graphicFrame>
      </p:grpSp>
      <p:cxnSp>
        <p:nvCxnSpPr>
          <p:cNvPr id="13" name="Rak koppling 12"/>
          <p:cNvCxnSpPr/>
          <p:nvPr/>
        </p:nvCxnSpPr>
        <p:spPr>
          <a:xfrm>
            <a:off x="550606" y="6372000"/>
            <a:ext cx="9065342" cy="9146"/>
          </a:xfrm>
          <a:prstGeom prst="line">
            <a:avLst/>
          </a:prstGeom>
          <a:ln>
            <a:solidFill>
              <a:schemeClr val="tx2">
                <a:lumMod val="60000"/>
                <a:lumOff val="4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82336031"/>
      </p:ext>
    </p:extLst>
  </p:cSld>
  <p:clrMapOvr>
    <a:masterClrMapping/>
  </p:clrMapOvr>
</p:sld>
</file>

<file path=ppt/slides/slidef.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5000" name="BodyContent"/>
          <p:cNvGrpSpPr/>
          <p:nvPr/>
        </p:nvGrpSpPr>
        <p:grpSpPr>
          <a:xfrm>
            <a:off x="1145931" y="4585070"/>
            <a:ext cx="8460000" cy="4356000"/>
            <a:chOff x="1044000" y="4680000"/>
            <a:chExt cx="8460000" cy="4356000"/>
          </a:xfrm>
        </p:grpSpPr>
        <p:graphicFrame>
          <p:nvGraphicFramePr>
            <p:cNvPr id="5002" name="BodyContentTable"/>
            <p:cNvGraphicFramePr>
              <a:graphicFrameLocks/>
            </p:cNvGraphicFramePr>
            <p:nvPr/>
          </p:nvGraphicFramePr>
          <p:xfrm>
            <a:off x="1044000" y="4680000"/>
            <a:ext cx="8460000" cy="4356000"/>
          </p:xfrm>
          <a:graphic>
            <a:graphicData uri="http://schemas.openxmlformats.org/drawingml/2006/table">
              <a:tbl>
                <a:tblPr>
</a:tblPr>
                <a:tblGrid>
                  <a:gridCol w="7812000">
                    <a:extLst>
                      <a:ext uri="{9D8B030D-6E8A-4147-A177-3AD203B41FA5}">
                        <a16:colId xmlns:a16="http://schemas.microsoft.com/office/drawing/2014/main" val="20000"/>
                      </a:ext>
                    </a:extLst>
                  </a:gridCol>
                </a:tblGrid>
                <a:tr h="0">
                  <a:tc>
                    <a:txBody>
                      <a:bodyPr/>
                      <a:lstStyle/>
                      <a:p>
                        <a:pPr fontAlgn="ctr" algn="ctr"/>
                        <a:r>
                          <a:rPr lang="en-GB" sz="1400" spc="50" noProof="1"/>
                          <a:t>Sammanfattande resultat</a:t>
                        </a:r>
                      </a:p>
                    </a:txBody>
                    <a:tcPr marL="0" marR="0" marT="0" marB="0">
                      <a:lnL>
                        <a:noFill/>
                      </a:lnL>
                      <a:lnR>
                        <a:noFill/>
                      </a:lnR>
                      <a:lnT>
                        <a:noFill/>
                      </a:lnT>
                      <a:lnB>
                        <a:noFill/>
                      </a:lnB>
                    </a:tcPr>
                  </a:tc>
                </a:tr>
              </a:tbl>
            </a:graphicData>
          </a:graphic>
        </p:graphicFrame>
      </p:grpSp>
      <p:grpSp>
        <p:nvGrpSpPr>
          <p:cNvPr id="20" name="Title1"/>
          <p:cNvGrpSpPr/>
          <p:nvPr/>
        </p:nvGrpSpPr>
        <p:grpSpPr>
          <a:xfrm>
            <a:off x="1145931" y="2139370"/>
            <a:ext cx="7802126" cy="946730"/>
            <a:chOff x="349194" y="504000"/>
            <a:chExt cx="8370512" cy="3121259"/>
          </a:xfrm>
        </p:grpSpPr>
        <p:sp>
          <p:nvSpPr>
            <p:cNvPr id="21" name="Title1Center"/>
            <p:cNvSpPr txBox="1"/>
            <p:nvPr/>
          </p:nvSpPr>
          <p:spPr>
            <a:xfrm>
              <a:off x="349194" y="504000"/>
              <a:ext cx="8370512" cy="3121259"/>
            </a:xfrm>
            <a:prstGeom prst="rect">
              <a:avLst/>
            </a:prstGeom>
            <a:noFill/>
          </p:spPr>
          <p:txBody>
            <a:bodyPr vertOverflow="clip" wrap="square" lIns="0" tIns="0" rIns="0" bIns="0" rtlCol="0" anchor="t"/>
            <a:lstStyle/>
            <a:p>
              <a:pPr algn="ctr"/>
              <a:r>
                <a:rPr lang="en-GB" sz="2400" b="1" spc="50" noProof="1">
                  <a:solidFill>
                    <a:schemeClr val="tx2"/>
                  </a:solidFill>
                  <a:latin typeface="Arial"/>
                </a:rPr>
                <a:t>Regiongemensam enkät i förskola och familjedaghem 2016</a:t>
              </a:r>
            </a:p>
          </p:txBody>
        </p:sp>
      </p:grpSp>
      <p:grpSp>
        <p:nvGrpSpPr>
          <p:cNvPr id="30" name="Title2"/>
          <p:cNvGrpSpPr/>
          <p:nvPr/>
        </p:nvGrpSpPr>
        <p:grpSpPr>
          <a:xfrm>
            <a:off x="1145931" y="3666394"/>
            <a:ext cx="7802126" cy="808892"/>
            <a:chOff x="666000" y="4407904"/>
            <a:chExt cx="7812000" cy="693208"/>
          </a:xfrm>
        </p:grpSpPr>
        <p:sp>
          <p:nvSpPr>
            <p:cNvPr id="31" name="Title2Center"/>
            <p:cNvSpPr txBox="1"/>
            <p:nvPr/>
          </p:nvSpPr>
          <p:spPr>
            <a:xfrm>
              <a:off x="666000" y="4407904"/>
              <a:ext cx="7812000" cy="693208"/>
            </a:xfrm>
            <a:prstGeom prst="rect">
              <a:avLst/>
            </a:prstGeom>
            <a:noFill/>
          </p:spPr>
          <p:txBody>
            <a:bodyPr vertOverflow="clip" wrap="square" lIns="0" tIns="0" rIns="0" bIns="0" rtlCol="0" anchor="t"/>
            <a:lstStyle/>
            <a:p>
              <a:pPr algn="ctr"/>
              <a:r>
                <a:rPr lang="en-GB" sz="2000" b="1" spc="50" noProof="1">
                  <a:solidFill>
                    <a:schemeClr val="tx2"/>
                  </a:solidFill>
                  <a:latin typeface="Arial"/>
                </a:rPr>
                <a:t>Montessoriförskolan Barnens Hus</a:t>
              </a:r>
              <a:br>
                <a:rPr sz="2400" dirty="0">
                  <a:solidFill>
                    <a:schemeClr val="tx2"/>
                  </a:solidFill>
                </a:rPr>
              </a:br>
              <a:br>
                <a:rPr sz="2400" dirty="0">
                  <a:solidFill>
                    <a:schemeClr val="tx2"/>
                  </a:solidFill>
                </a:rPr>
              </a:br>
              <a:endParaRPr sz="2400" dirty="0">
                <a:solidFill>
                  <a:schemeClr val="tx2"/>
                </a:solidFill>
              </a:endParaRPr>
            </a:p>
          </p:txBody>
        </p:sp>
      </p:grpSp>
    </p:spTree>
    <p:extLst>
      <p:ext uri="{BB962C8B-B14F-4D97-AF65-F5344CB8AC3E}">
        <p14:creationId xmlns:p14="http://schemas.microsoft.com/office/powerpoint/2010/main" val="1977187813"/>
      </p:ext>
    </p:extLst>
  </p:cSld>
  <p:clrMapOvr>
    <a:masterClrMapping/>
  </p:clrMapOvr>
</p:sld>
</file>

<file path=ppt/theme/theme1.xml><?xml version="1.0" encoding="utf-8"?>
<a:theme xmlns:a="http://schemas.openxmlformats.org/drawingml/2006/main" xmlns:adp="http://whatever" xmlns:p="http://schemas.openxmlformats.org/presentationml/2006/main" xmlns:xs="http://www.w3.org/2001/XMLSchema" name="ADP Theme">
  <a:themeElements>
    <a:clrScheme name="ADPeter2014">
      <a:dk1>
        <a:srgbClr val="4D4D4D"/>
      </a:dk1>
      <a:lt1>
        <a:srgbClr val="FFFFFF"/>
      </a:lt1>
      <a:dk2>
        <a:srgbClr val="333333"/>
      </a:dk2>
      <a:lt2>
        <a:srgbClr val="EEECE1"/>
      </a:lt2>
      <a:accent1>
        <a:srgbClr val="71B6DA"/>
      </a:accent1>
      <a:accent2>
        <a:srgbClr val="DEA167"/>
      </a:accent2>
      <a:accent3>
        <a:srgbClr val="AAAA74"/>
      </a:accent3>
      <a:accent4>
        <a:srgbClr val="968D86"/>
      </a:accent4>
      <a:accent5>
        <a:srgbClr val="DF6C55"/>
      </a:accent5>
      <a:accent6>
        <a:srgbClr val="F79646"/>
      </a:accent6>
      <a:hlink>
        <a:srgbClr val="71B6DA"/>
      </a:hlink>
      <a:folHlink>
        <a:srgbClr val="968D86"/>
      </a:folHlink>
    </a:clrScheme>
    <a:fontScheme name="Office">
      <a:majorFont>
        <a:latin typeface="Georgia"/>
        <a:ea typeface=""/>
        <a:cs typeface=""/>
        <a:font script="Jpan" typeface="MS P????"/>
        <a:font script="Hang" typeface="?? ??"/>
        <a:font script="Hans" typeface="??"/>
        <a:font script="Hant" typeface="????"/>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eorgia"/>
        <a:ea typeface=""/>
        <a:cs typeface=""/>
        <a:font script="Jpan" typeface="MS P????"/>
        <a:font script="Hang" typeface="?? ??"/>
        <a:font script="Hans" typeface="??"/>
        <a:font script="Hant" typeface="????"/>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1" cap="flat" cmpd="sng" algn="ctr">
          <a:no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core.xml><?xml version="1.0" encoding="utf-8"?>
<cp:coreProperties xmlns:a="http://schemas.openxmlformats.org/drawingml/2006/main" xmlns:adp="http://whatever" xmlns:c="http://schemas.openxmlformats.org/drawingml/2006/chart" xmlns:cp="http://schemas.openxmlformats.org/package/2006/metadata/core-properties" xmlns:dc="http://purl.org/dc/elements/1.1/" xmlns:dcmitype="http://purl.org/dc/dcmitype/" xmlns:dcterms="http://purl.org/dc/terms/" xmlns:xs="http://www.w3.org/2001/XMLSchema" xmlns:xsi="http://www.w3.org/2001/XMLSchema-instance">
  <dc:title>Report</dc:title>
  <dc:creator>ADP</dc:creator>
  <cp:lastModifiedBy>ADP</cp:lastModifiedBy>
  <cp:revision>1</cp:revision>
  <dcterms:created xsi:type="dcterms:W3CDTF">2017-02-07T12:38:23.136Z</dcterms:created>
  <dcterms:modified xsi:type="dcterms:W3CDTF">2017-02-07T12:38:23.136Z</dcterms:modified>
</cp:coreProperties>
</file>